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9" r:id="rId1"/>
  </p:sldMasterIdLst>
  <p:sldIdLst>
    <p:sldId id="260" r:id="rId2"/>
    <p:sldId id="257" r:id="rId3"/>
    <p:sldId id="258" r:id="rId4"/>
    <p:sldId id="259" r:id="rId5"/>
    <p:sldId id="256" r:id="rId6"/>
    <p:sldId id="261" r:id="rId7"/>
    <p:sldId id="262" r:id="rId8"/>
    <p:sldId id="263" r:id="rId9"/>
    <p:sldId id="265" r:id="rId10"/>
    <p:sldId id="266" r:id="rId11"/>
    <p:sldId id="267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44E3C"/>
    <a:srgbClr val="757D8D"/>
    <a:srgbClr val="C3C5CE"/>
    <a:srgbClr val="252B35"/>
    <a:srgbClr val="404040"/>
    <a:srgbClr val="6B6B6B"/>
    <a:srgbClr val="67696B"/>
    <a:srgbClr val="DA1F22"/>
    <a:srgbClr val="002E6F"/>
    <a:srgbClr val="007A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523" autoAdjust="0"/>
    <p:restoredTop sz="94660"/>
  </p:normalViewPr>
  <p:slideViewPr>
    <p:cSldViewPr snapToGrid="0">
      <p:cViewPr varScale="1">
        <p:scale>
          <a:sx n="87" d="100"/>
          <a:sy n="87" d="100"/>
        </p:scale>
        <p:origin x="60" y="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fld id="{F7AFFB9B-9FB8-469E-96F9-4D32314110B6}" type="datetimeFigureOut">
              <a:rPr lang="en-US" smtClean="0"/>
              <a:t>12/2/2017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9144" y="4882896"/>
            <a:ext cx="4050792" cy="1197864"/>
          </a:xfrm>
        </p:spPr>
        <p:txBody>
          <a:bodyPr vert="horz" lIns="91440" tIns="45720" rIns="91440" bIns="45720" rtlCol="0" anchor="ctr"/>
          <a:lstStyle>
            <a:lvl1pPr algn="r">
              <a:defRPr lang="en-US" sz="5400" dirty="0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accent1">
              <a:lumMod val="40000"/>
              <a:lumOff val="60000"/>
              <a:alpha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8150801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D2AC3-6A0B-4169-B1EA-E3AE8B351BDD}" type="datetimeFigureOut">
              <a:rPr lang="en-US" smtClean="0"/>
              <a:t>12/2/2017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44706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B9363-8B87-41B7-9F8E-64519CBB8F34}" type="datetimeFigureOut">
              <a:rPr lang="en-US" smtClean="0"/>
              <a:t>12/2/2017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42494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F5746-5284-4951-9F37-7AE924EDBCB7}" type="datetimeFigureOut">
              <a:rPr lang="en-US" smtClean="0"/>
              <a:t>12/2/2017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493050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98B29-7265-4A65-A2A4-6703C057B7C1}" type="datetimeFigureOut">
              <a:rPr lang="en-US" smtClean="0"/>
              <a:t>12/2/2017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17468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BA082-94DF-4C4B-A041-6624924AB0A8}" type="datetimeFigureOut">
              <a:rPr lang="en-US" smtClean="0"/>
              <a:t>12/2/2017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84040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 s obráz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686C4-3AB5-4E0C-86CA-FB108C350AA9}" type="datetimeFigureOut">
              <a:rPr lang="en-US" smtClean="0"/>
              <a:t>12/2/2017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42990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2063396"/>
            <a:ext cx="10394707" cy="3311190"/>
          </a:xfrm>
        </p:spPr>
        <p:txBody>
          <a:bodyPr vert="eaVert" anchor="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F1211-4E0C-4AB3-B04F-585959BDAFE8}" type="datetimeFigureOut">
              <a:rPr lang="en-US" smtClean="0"/>
              <a:t>12/2/2017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92803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685800"/>
            <a:ext cx="7904431" cy="4688785"/>
          </a:xfrm>
        </p:spPr>
        <p:txBody>
          <a:bodyPr vert="eaVert" anchor="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DECAF-D3BE-4069-9C78-642ECCD01477}" type="datetimeFigureOut">
              <a:rPr lang="en-US" smtClean="0"/>
              <a:t>12/2/2017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75046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BDC27-E420-4878-9EE6-7B9656D6442A}" type="datetimeFigureOut">
              <a:rPr lang="en-US" smtClean="0"/>
              <a:t>12/2/2017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38814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F47CF-67C9-420C-80A5-E2069FF0C2DF}" type="datetimeFigureOut">
              <a:rPr lang="en-US" smtClean="0"/>
              <a:t>12/2/2017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08615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2DC73-F065-42F5-A9F2-D90B2E42A0B3}" type="datetimeFigureOut">
              <a:rPr lang="en-US" smtClean="0"/>
              <a:t>12/2/2017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43762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EA702-9B29-41CC-9BCC-3DF8A0D379FE}" type="datetimeFigureOut">
              <a:rPr lang="en-US" smtClean="0"/>
              <a:t>12/2/2017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09287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649AC-CB8F-4FF1-9A34-5861C74DD0A7}" type="datetimeFigureOut">
              <a:rPr lang="en-US" smtClean="0"/>
              <a:t>12/2/2017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44170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5CECA-2D3A-4680-9B49-752200DE467C}" type="datetimeFigureOut">
              <a:rPr lang="en-US" smtClean="0"/>
              <a:t>12/2/2017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64938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BFE2-83B7-4B0A-B9D3-AB28331082B3}" type="datetimeFigureOut">
              <a:rPr lang="en-US" smtClean="0"/>
              <a:t>12/2/2017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64037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F78E3-FDA3-4D28-AAA2-0B81F349A39D}" type="datetimeFigureOut">
              <a:rPr lang="en-US" smtClean="0"/>
              <a:t>12/2/2017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47726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7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 cap="all" baseline="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fld id="{C35BB1C6-BF8F-4481-8AB2-603A1C8A906A}" type="datetimeFigureOut">
              <a:rPr lang="en-US" smtClean="0"/>
              <a:t>12/2/2017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 cap="all" baseline="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 cap="all" baseline="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4369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6.pn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B306011-F814-4BC9-B521-B3C099D3D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708" y="4372707"/>
            <a:ext cx="6699737" cy="936795"/>
          </a:xfrm>
        </p:spPr>
        <p:txBody>
          <a:bodyPr/>
          <a:lstStyle/>
          <a:p>
            <a:r>
              <a:rPr lang="cs-CZ" dirty="0"/>
              <a:t>PRO-JECT ESSENTIAL III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08686A12-3681-4DCC-8A0D-8740E6D777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1708" y="5568462"/>
            <a:ext cx="10394707" cy="1454650"/>
          </a:xfrm>
        </p:spPr>
        <p:txBody>
          <a:bodyPr>
            <a:normAutofit/>
          </a:bodyPr>
          <a:lstStyle/>
          <a:p>
            <a:r>
              <a:rPr lang="cs-CZ" sz="3600" dirty="0"/>
              <a:t>NOVÁ ŘADA CENOVĚ DOSTUPNÝCH GRAMOFONŮ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9897A174-B09D-4720-8135-A4D5F18B67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12973" y="5749693"/>
            <a:ext cx="2857500" cy="139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0759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9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7F52C9C-41F0-49FB-A9AE-574AFBAD13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65899" y="2941954"/>
            <a:ext cx="3048000" cy="1593519"/>
          </a:xfrm>
        </p:spPr>
        <p:txBody>
          <a:bodyPr>
            <a:normAutofit/>
          </a:bodyPr>
          <a:lstStyle/>
          <a:p>
            <a:r>
              <a:rPr lang="cs-CZ" sz="3650" dirty="0" err="1">
                <a:solidFill>
                  <a:srgbClr val="002E6F"/>
                </a:solidFill>
              </a:rPr>
              <a:t>Essential</a:t>
            </a:r>
            <a:r>
              <a:rPr lang="cs-CZ" sz="3650" dirty="0">
                <a:solidFill>
                  <a:srgbClr val="002E6F"/>
                </a:solidFill>
              </a:rPr>
              <a:t> III </a:t>
            </a:r>
            <a:r>
              <a:rPr lang="cs-CZ" sz="3650" dirty="0" err="1">
                <a:solidFill>
                  <a:srgbClr val="002E6F"/>
                </a:solidFill>
              </a:rPr>
              <a:t>Sgt</a:t>
            </a:r>
            <a:r>
              <a:rPr lang="cs-CZ" sz="3650" dirty="0">
                <a:solidFill>
                  <a:srgbClr val="002E6F"/>
                </a:solidFill>
              </a:rPr>
              <a:t>. </a:t>
            </a:r>
            <a:r>
              <a:rPr lang="cs-CZ" sz="3650" dirty="0" err="1">
                <a:solidFill>
                  <a:srgbClr val="002E6F"/>
                </a:solidFill>
              </a:rPr>
              <a:t>Pepper‘s</a:t>
            </a:r>
            <a:r>
              <a:rPr lang="cs-CZ" sz="3650" dirty="0">
                <a:solidFill>
                  <a:srgbClr val="002E6F"/>
                </a:solidFill>
              </a:rPr>
              <a:t> </a:t>
            </a:r>
            <a:r>
              <a:rPr lang="cs-CZ" sz="3650" dirty="0" err="1">
                <a:solidFill>
                  <a:srgbClr val="002E6F"/>
                </a:solidFill>
              </a:rPr>
              <a:t>Drum</a:t>
            </a:r>
            <a:endParaRPr lang="cs-CZ" sz="3650" dirty="0">
              <a:solidFill>
                <a:srgbClr val="002E6F"/>
              </a:solidFill>
            </a:endParaRP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F24F6EA2-E01A-4E93-AC8B-FB1887F0B6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254220" y="4982590"/>
            <a:ext cx="2358200" cy="1016253"/>
          </a:xfrm>
        </p:spPr>
        <p:txBody>
          <a:bodyPr>
            <a:noAutofit/>
          </a:bodyPr>
          <a:lstStyle/>
          <a:p>
            <a:pPr algn="just"/>
            <a:r>
              <a:rPr lang="cs-CZ" sz="1110" b="1" i="1" cap="none" dirty="0">
                <a:solidFill>
                  <a:schemeClr val="tx2">
                    <a:lumMod val="25000"/>
                    <a:lumOff val="75000"/>
                  </a:schemeClr>
                </a:solidFill>
                <a:latin typeface="Cambria" panose="02040503050406030204" pitchFamily="18" charset="0"/>
              </a:rPr>
              <a:t>50 let od vydání přelomového alba </a:t>
            </a:r>
            <a:r>
              <a:rPr lang="cs-CZ" sz="1110" b="1" i="1" cap="none" dirty="0" err="1">
                <a:solidFill>
                  <a:schemeClr val="tx2">
                    <a:lumMod val="25000"/>
                    <a:lumOff val="75000"/>
                  </a:schemeClr>
                </a:solidFill>
                <a:latin typeface="Cambria" panose="02040503050406030204" pitchFamily="18" charset="0"/>
              </a:rPr>
              <a:t>Sgt</a:t>
            </a:r>
            <a:r>
              <a:rPr lang="cs-CZ" sz="1110" b="1" i="1" cap="none" dirty="0">
                <a:solidFill>
                  <a:schemeClr val="tx2">
                    <a:lumMod val="25000"/>
                    <a:lumOff val="75000"/>
                  </a:schemeClr>
                </a:solidFill>
                <a:latin typeface="Cambria" panose="02040503050406030204" pitchFamily="18" charset="0"/>
              </a:rPr>
              <a:t>. </a:t>
            </a:r>
            <a:r>
              <a:rPr lang="cs-CZ" sz="1110" b="1" i="1" cap="none" dirty="0" err="1">
                <a:solidFill>
                  <a:schemeClr val="tx2">
                    <a:lumMod val="25000"/>
                    <a:lumOff val="75000"/>
                  </a:schemeClr>
                </a:solidFill>
                <a:latin typeface="Cambria" panose="02040503050406030204" pitchFamily="18" charset="0"/>
              </a:rPr>
              <a:t>Pepper´s</a:t>
            </a:r>
            <a:r>
              <a:rPr lang="cs-CZ" sz="1110" b="1" i="1" cap="none" dirty="0">
                <a:solidFill>
                  <a:schemeClr val="tx2">
                    <a:lumMod val="25000"/>
                    <a:lumOff val="7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cs-CZ" sz="1110" b="1" i="1" cap="none" dirty="0" err="1">
                <a:solidFill>
                  <a:schemeClr val="tx2">
                    <a:lumMod val="25000"/>
                    <a:lumOff val="75000"/>
                  </a:schemeClr>
                </a:solidFill>
                <a:latin typeface="Cambria" panose="02040503050406030204" pitchFamily="18" charset="0"/>
              </a:rPr>
              <a:t>Lonely</a:t>
            </a:r>
            <a:r>
              <a:rPr lang="cs-CZ" sz="1110" b="1" i="1" cap="none" dirty="0">
                <a:solidFill>
                  <a:schemeClr val="tx2">
                    <a:lumMod val="25000"/>
                    <a:lumOff val="7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cs-CZ" sz="1110" b="1" i="1" cap="none" dirty="0" err="1">
                <a:solidFill>
                  <a:schemeClr val="tx2">
                    <a:lumMod val="25000"/>
                    <a:lumOff val="75000"/>
                  </a:schemeClr>
                </a:solidFill>
                <a:latin typeface="Cambria" panose="02040503050406030204" pitchFamily="18" charset="0"/>
              </a:rPr>
              <a:t>Hearts</a:t>
            </a:r>
            <a:r>
              <a:rPr lang="cs-CZ" sz="1110" b="1" i="1" cap="none" dirty="0">
                <a:solidFill>
                  <a:schemeClr val="tx2">
                    <a:lumMod val="25000"/>
                    <a:lumOff val="75000"/>
                  </a:schemeClr>
                </a:solidFill>
                <a:latin typeface="Cambria" panose="02040503050406030204" pitchFamily="18" charset="0"/>
              </a:rPr>
              <a:t> Club Band se fanoušci skupiny   </a:t>
            </a:r>
            <a:r>
              <a:rPr lang="cs-CZ" sz="1110" b="1" i="1" cap="none" dirty="0" err="1">
                <a:solidFill>
                  <a:schemeClr val="tx2">
                    <a:lumMod val="25000"/>
                    <a:lumOff val="75000"/>
                  </a:schemeClr>
                </a:solidFill>
                <a:latin typeface="Cambria" panose="02040503050406030204" pitchFamily="18" charset="0"/>
              </a:rPr>
              <a:t>The</a:t>
            </a:r>
            <a:r>
              <a:rPr lang="cs-CZ" sz="1110" b="1" i="1" cap="none" dirty="0">
                <a:solidFill>
                  <a:schemeClr val="tx2">
                    <a:lumMod val="25000"/>
                    <a:lumOff val="75000"/>
                  </a:schemeClr>
                </a:solidFill>
                <a:latin typeface="Cambria" panose="02040503050406030204" pitchFamily="18" charset="0"/>
              </a:rPr>
              <a:t> Beatles dočkali reedice tohoto mistrovského díla. Rozšířená verze 2 LP 180 g se skládá ze stereofonního mixu na 1. LP a z dosud nezveřejněných, nově stereo smíchaných, 13 skladeb původního alba zařazených na 2. LP. Album si můžete vyhledat a zakoupit v katalogu Pro-</a:t>
            </a:r>
            <a:r>
              <a:rPr lang="cs-CZ" sz="1110" b="1" i="1" cap="none" dirty="0" err="1">
                <a:solidFill>
                  <a:schemeClr val="tx2">
                    <a:lumMod val="25000"/>
                    <a:lumOff val="75000"/>
                  </a:schemeClr>
                </a:solidFill>
                <a:latin typeface="Cambria" panose="02040503050406030204" pitchFamily="18" charset="0"/>
              </a:rPr>
              <a:t>Ject</a:t>
            </a:r>
            <a:r>
              <a:rPr lang="cs-CZ" sz="1110" b="1" i="1" cap="none" dirty="0">
                <a:solidFill>
                  <a:schemeClr val="tx2">
                    <a:lumMod val="25000"/>
                    <a:lumOff val="75000"/>
                  </a:schemeClr>
                </a:solidFill>
                <a:latin typeface="Cambria" panose="02040503050406030204" pitchFamily="18" charset="0"/>
              </a:rPr>
              <a:t>.</a:t>
            </a:r>
            <a:endParaRPr lang="cs-CZ" sz="1110" b="1" cap="none" dirty="0">
              <a:solidFill>
                <a:schemeClr val="tx2">
                  <a:lumMod val="25000"/>
                  <a:lumOff val="75000"/>
                </a:schemeClr>
              </a:solidFill>
              <a:latin typeface="Cambria" panose="02040503050406030204" pitchFamily="18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11A70E24-565A-4A66-B18D-6595296E6B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42112" y="4535473"/>
            <a:ext cx="2466263" cy="1910486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E163FC97-1EFC-4176-8D12-5DD164CEA2BB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0438" y="5132831"/>
            <a:ext cx="1266266" cy="1313128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BD1C2FF8-BF57-4F1B-9221-BAF4B743DBEC}"/>
              </a:ext>
            </a:extLst>
          </p:cNvPr>
          <p:cNvSpPr txBox="1"/>
          <p:nvPr/>
        </p:nvSpPr>
        <p:spPr>
          <a:xfrm>
            <a:off x="113317" y="4474464"/>
            <a:ext cx="493188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b="1" i="1" dirty="0">
                <a:solidFill>
                  <a:schemeClr val="tx2">
                    <a:lumMod val="25000"/>
                    <a:lumOff val="75000"/>
                  </a:schemeClr>
                </a:solidFill>
                <a:latin typeface="Cambria" panose="02040503050406030204" pitchFamily="18" charset="0"/>
              </a:rPr>
              <a:t>Model vyrobený u příležitosti 50. výročí vydání nejúspěšnějšího alba THE BEATLES "</a:t>
            </a:r>
            <a:r>
              <a:rPr lang="cs-CZ" b="1" i="1" dirty="0" err="1">
                <a:solidFill>
                  <a:schemeClr val="tx2">
                    <a:lumMod val="25000"/>
                    <a:lumOff val="75000"/>
                  </a:schemeClr>
                </a:solidFill>
                <a:latin typeface="Cambria" panose="02040503050406030204" pitchFamily="18" charset="0"/>
              </a:rPr>
              <a:t>Sgt</a:t>
            </a:r>
            <a:r>
              <a:rPr lang="cs-CZ" b="1" i="1" dirty="0">
                <a:solidFill>
                  <a:schemeClr val="tx2">
                    <a:lumMod val="25000"/>
                    <a:lumOff val="75000"/>
                  </a:schemeClr>
                </a:solidFill>
                <a:latin typeface="Cambria" panose="02040503050406030204" pitchFamily="18" charset="0"/>
              </a:rPr>
              <a:t>. </a:t>
            </a:r>
            <a:r>
              <a:rPr lang="cs-CZ" b="1" i="1" dirty="0" err="1">
                <a:solidFill>
                  <a:schemeClr val="tx2">
                    <a:lumMod val="25000"/>
                    <a:lumOff val="75000"/>
                  </a:schemeClr>
                </a:solidFill>
                <a:latin typeface="Cambria" panose="02040503050406030204" pitchFamily="18" charset="0"/>
              </a:rPr>
              <a:t>Pepper‘s</a:t>
            </a:r>
            <a:r>
              <a:rPr lang="cs-CZ" b="1" i="1" dirty="0">
                <a:solidFill>
                  <a:schemeClr val="tx2">
                    <a:lumMod val="25000"/>
                    <a:lumOff val="7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cs-CZ" b="1" i="1" dirty="0" err="1">
                <a:solidFill>
                  <a:schemeClr val="tx2">
                    <a:lumMod val="25000"/>
                    <a:lumOff val="75000"/>
                  </a:schemeClr>
                </a:solidFill>
                <a:latin typeface="Cambria" panose="02040503050406030204" pitchFamily="18" charset="0"/>
              </a:rPr>
              <a:t>Lonely</a:t>
            </a:r>
            <a:r>
              <a:rPr lang="cs-CZ" b="1" i="1" dirty="0">
                <a:solidFill>
                  <a:schemeClr val="tx2">
                    <a:lumMod val="25000"/>
                    <a:lumOff val="7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cs-CZ" b="1" i="1" dirty="0" err="1">
                <a:solidFill>
                  <a:schemeClr val="tx2">
                    <a:lumMod val="25000"/>
                    <a:lumOff val="75000"/>
                  </a:schemeClr>
                </a:solidFill>
                <a:latin typeface="Cambria" panose="02040503050406030204" pitchFamily="18" charset="0"/>
              </a:rPr>
              <a:t>Hearts</a:t>
            </a:r>
            <a:r>
              <a:rPr lang="cs-CZ" b="1" i="1" dirty="0">
                <a:solidFill>
                  <a:schemeClr val="tx2">
                    <a:lumMod val="25000"/>
                    <a:lumOff val="75000"/>
                  </a:schemeClr>
                </a:solidFill>
                <a:latin typeface="Cambria" panose="02040503050406030204" pitchFamily="18" charset="0"/>
              </a:rPr>
              <a:t> Club Band" . Tento speciální,  limitovaný model gramofonu </a:t>
            </a:r>
            <a:r>
              <a:rPr lang="cs-CZ" b="1" i="1" dirty="0" err="1">
                <a:solidFill>
                  <a:schemeClr val="tx2">
                    <a:lumMod val="25000"/>
                    <a:lumOff val="75000"/>
                  </a:schemeClr>
                </a:solidFill>
                <a:latin typeface="Cambria" panose="02040503050406030204" pitchFamily="18" charset="0"/>
              </a:rPr>
              <a:t>Essential</a:t>
            </a:r>
            <a:r>
              <a:rPr lang="cs-CZ" b="1" i="1" dirty="0">
                <a:solidFill>
                  <a:schemeClr val="tx2">
                    <a:lumMod val="25000"/>
                    <a:lumOff val="75000"/>
                  </a:schemeClr>
                </a:solidFill>
                <a:latin typeface="Cambria" panose="02040503050406030204" pitchFamily="18" charset="0"/>
              </a:rPr>
              <a:t> III, je s potiskem vyobrazení základního bubnu ze slavného alba. Mnohé mýty a teorie byly vytvořeny kvůli tomuto albu a obzvláště díky jeho obalu.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96947AA9-0ACC-4E13-8C04-18DB305A2C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63771" y="5922350"/>
            <a:ext cx="2857500" cy="139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0254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CE06B1B-BD7B-412D-8845-2ED99878C6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4336" y="608256"/>
            <a:ext cx="6971804" cy="965399"/>
          </a:xfrm>
        </p:spPr>
        <p:txBody>
          <a:bodyPr/>
          <a:lstStyle/>
          <a:p>
            <a:r>
              <a:rPr lang="cs-CZ" dirty="0">
                <a:solidFill>
                  <a:srgbClr val="757D8D"/>
                </a:solidFill>
              </a:rPr>
              <a:t>DĚKUJEME ZA POZORNOST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46DAD614-16A3-4345-B75A-2F75BDAE10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27392" y="1696462"/>
            <a:ext cx="2840736" cy="2656082"/>
          </a:xfrm>
        </p:spPr>
        <p:txBody>
          <a:bodyPr>
            <a:normAutofit fontScale="77500" lnSpcReduction="20000"/>
          </a:bodyPr>
          <a:lstStyle/>
          <a:p>
            <a:pPr algn="r"/>
            <a:r>
              <a:rPr lang="cs-CZ" dirty="0">
                <a:solidFill>
                  <a:srgbClr val="252B35"/>
                </a:solidFill>
              </a:rPr>
              <a:t>DOVOZCE DO ČR</a:t>
            </a:r>
          </a:p>
          <a:p>
            <a:pPr algn="r"/>
            <a:r>
              <a:rPr lang="cs-CZ" dirty="0">
                <a:solidFill>
                  <a:srgbClr val="757D8D"/>
                </a:solidFill>
              </a:rPr>
              <a:t>AQ, s.r.o. </a:t>
            </a:r>
          </a:p>
          <a:p>
            <a:pPr algn="r"/>
            <a:r>
              <a:rPr lang="cs-CZ" dirty="0">
                <a:solidFill>
                  <a:srgbClr val="757D8D"/>
                </a:solidFill>
              </a:rPr>
              <a:t>Severní 452</a:t>
            </a:r>
          </a:p>
          <a:p>
            <a:pPr algn="r"/>
            <a:r>
              <a:rPr lang="cs-CZ" dirty="0">
                <a:solidFill>
                  <a:srgbClr val="757D8D"/>
                </a:solidFill>
              </a:rPr>
              <a:t>784 01 Červenka</a:t>
            </a:r>
          </a:p>
          <a:p>
            <a:pPr algn="r"/>
            <a:r>
              <a:rPr lang="cs-CZ" dirty="0">
                <a:solidFill>
                  <a:srgbClr val="757D8D"/>
                </a:solidFill>
              </a:rPr>
              <a:t>Tel.: +420 585 342 232</a:t>
            </a:r>
          </a:p>
          <a:p>
            <a:pPr algn="r"/>
            <a:r>
              <a:rPr lang="cs-CZ" dirty="0">
                <a:solidFill>
                  <a:srgbClr val="757D8D"/>
                </a:solidFill>
              </a:rPr>
              <a:t>E-MAIL: </a:t>
            </a:r>
            <a:r>
              <a:rPr lang="cs-CZ" cap="none" dirty="0">
                <a:solidFill>
                  <a:srgbClr val="252B35"/>
                </a:solidFill>
              </a:rPr>
              <a:t>aq@aq.cz</a:t>
            </a:r>
          </a:p>
          <a:p>
            <a:pPr algn="r"/>
            <a:r>
              <a:rPr lang="cs-CZ" cap="none" dirty="0">
                <a:solidFill>
                  <a:srgbClr val="252B35"/>
                </a:solidFill>
              </a:rPr>
              <a:t>www.aq.cz</a:t>
            </a:r>
          </a:p>
          <a:p>
            <a:endParaRPr lang="cs-CZ" cap="none" dirty="0"/>
          </a:p>
          <a:p>
            <a:endParaRPr lang="cs-CZ" cap="none" dirty="0"/>
          </a:p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21AD4E36-9DF5-4B93-99A3-65081F4197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21614" y="5325893"/>
            <a:ext cx="2867406" cy="1395471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23A6AEBA-3377-4B67-AE65-A3C86DB387C6}"/>
              </a:ext>
            </a:extLst>
          </p:cNvPr>
          <p:cNvSpPr txBox="1"/>
          <p:nvPr/>
        </p:nvSpPr>
        <p:spPr>
          <a:xfrm>
            <a:off x="146304" y="6352032"/>
            <a:ext cx="3450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67696B"/>
                </a:solidFill>
              </a:rPr>
              <a:t>www.project-audio.com</a:t>
            </a:r>
          </a:p>
        </p:txBody>
      </p:sp>
    </p:spTree>
    <p:extLst>
      <p:ext uri="{BB962C8B-B14F-4D97-AF65-F5344CB8AC3E}">
        <p14:creationId xmlns:p14="http://schemas.microsoft.com/office/powerpoint/2010/main" val="41049467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9000" r="-1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88C1472-CB92-41E6-8FF6-405F7AAF94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3195" y="-211018"/>
            <a:ext cx="5381361" cy="1828801"/>
          </a:xfrm>
        </p:spPr>
        <p:txBody>
          <a:bodyPr>
            <a:normAutofit/>
          </a:bodyPr>
          <a:lstStyle/>
          <a:p>
            <a:pPr algn="l"/>
            <a:r>
              <a:rPr lang="cs-CZ" sz="4000" dirty="0"/>
              <a:t>NOVÁ ŘADA GRAMOFONŮ PRO-JECT ESSENTIAL III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F1ADD4A0-F2A0-442C-B020-3F0B492C7C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22586" y="422030"/>
            <a:ext cx="9190802" cy="562707"/>
          </a:xfrm>
        </p:spPr>
        <p:txBody>
          <a:bodyPr/>
          <a:lstStyle/>
          <a:p>
            <a:r>
              <a:rPr lang="cs-CZ" sz="4000" dirty="0">
                <a:solidFill>
                  <a:srgbClr val="A5300F"/>
                </a:solidFill>
                <a:latin typeface="+mj-lt"/>
              </a:rPr>
              <a:t>Flexi-</a:t>
            </a:r>
            <a:r>
              <a:rPr lang="cs-CZ" sz="4000" dirty="0" err="1">
                <a:solidFill>
                  <a:srgbClr val="A5300F"/>
                </a:solidFill>
                <a:latin typeface="+mj-lt"/>
              </a:rPr>
              <a:t>range</a:t>
            </a:r>
            <a:endParaRPr lang="cs-CZ" sz="4000" dirty="0">
              <a:solidFill>
                <a:srgbClr val="A5300F"/>
              </a:solidFill>
              <a:latin typeface="+mj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1700" dirty="0" err="1"/>
              <a:t>Essential</a:t>
            </a:r>
            <a:r>
              <a:rPr lang="cs-CZ" sz="1700" dirty="0"/>
              <a:t> </a:t>
            </a:r>
            <a:r>
              <a:rPr lang="cs-CZ" sz="1700" dirty="0" err="1"/>
              <a:t>iii</a:t>
            </a:r>
            <a:endParaRPr lang="cs-CZ" sz="17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1700" dirty="0" err="1"/>
              <a:t>Essential</a:t>
            </a:r>
            <a:r>
              <a:rPr lang="cs-CZ" sz="1700" dirty="0"/>
              <a:t> </a:t>
            </a:r>
            <a:r>
              <a:rPr lang="cs-CZ" sz="1700" dirty="0" err="1"/>
              <a:t>iii</a:t>
            </a:r>
            <a:r>
              <a:rPr lang="cs-CZ" sz="1700" dirty="0"/>
              <a:t> </a:t>
            </a:r>
            <a:r>
              <a:rPr lang="cs-CZ" sz="1700" dirty="0" err="1"/>
              <a:t>phono</a:t>
            </a:r>
            <a:endParaRPr lang="cs-CZ" sz="17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1700" dirty="0" err="1"/>
              <a:t>Essential</a:t>
            </a:r>
            <a:r>
              <a:rPr lang="cs-CZ" sz="1700" dirty="0"/>
              <a:t> </a:t>
            </a:r>
            <a:r>
              <a:rPr lang="cs-CZ" sz="1700" dirty="0" err="1"/>
              <a:t>iii</a:t>
            </a:r>
            <a:r>
              <a:rPr lang="cs-CZ" sz="1700" dirty="0"/>
              <a:t> </a:t>
            </a:r>
            <a:r>
              <a:rPr lang="cs-CZ" sz="1700" dirty="0" err="1"/>
              <a:t>sb</a:t>
            </a:r>
            <a:endParaRPr lang="cs-CZ" sz="17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1700" dirty="0" err="1"/>
              <a:t>Essential</a:t>
            </a:r>
            <a:r>
              <a:rPr lang="cs-CZ" sz="1700" dirty="0"/>
              <a:t> </a:t>
            </a:r>
            <a:r>
              <a:rPr lang="cs-CZ" sz="1700" dirty="0" err="1"/>
              <a:t>iii</a:t>
            </a:r>
            <a:r>
              <a:rPr lang="cs-CZ" sz="1700" dirty="0"/>
              <a:t> </a:t>
            </a:r>
            <a:r>
              <a:rPr lang="cs-CZ" sz="1700" dirty="0" err="1"/>
              <a:t>bluetooth</a:t>
            </a:r>
            <a:endParaRPr lang="cs-CZ" sz="17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1700" dirty="0" err="1"/>
              <a:t>Essential</a:t>
            </a:r>
            <a:r>
              <a:rPr lang="cs-CZ" sz="1700" dirty="0"/>
              <a:t> </a:t>
            </a:r>
            <a:r>
              <a:rPr lang="cs-CZ" sz="1700" dirty="0" err="1"/>
              <a:t>iii</a:t>
            </a:r>
            <a:r>
              <a:rPr lang="cs-CZ" sz="1700" dirty="0"/>
              <a:t> </a:t>
            </a:r>
            <a:r>
              <a:rPr lang="cs-CZ" sz="1700" dirty="0" err="1"/>
              <a:t>digital</a:t>
            </a:r>
            <a:endParaRPr lang="cs-CZ" sz="17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1700" dirty="0" err="1"/>
              <a:t>Essential</a:t>
            </a:r>
            <a:r>
              <a:rPr lang="cs-CZ" sz="1700" dirty="0"/>
              <a:t> </a:t>
            </a:r>
            <a:r>
              <a:rPr lang="cs-CZ" sz="1700" dirty="0" err="1"/>
              <a:t>iii</a:t>
            </a:r>
            <a:r>
              <a:rPr lang="cs-CZ" sz="1700" dirty="0"/>
              <a:t> </a:t>
            </a:r>
            <a:r>
              <a:rPr lang="cs-CZ" sz="1700" dirty="0" err="1"/>
              <a:t>recordmaster</a:t>
            </a:r>
            <a:endParaRPr lang="cs-CZ" sz="1700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58F68113-4EA3-4CD0-9E90-E17A4F6E806A}"/>
              </a:ext>
            </a:extLst>
          </p:cNvPr>
          <p:cNvSpPr txBox="1"/>
          <p:nvPr/>
        </p:nvSpPr>
        <p:spPr>
          <a:xfrm>
            <a:off x="193195" y="1617783"/>
            <a:ext cx="276664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cs-CZ" dirty="0">
              <a:latin typeface="Cambria" panose="02040503050406030204" pitchFamily="18" charset="0"/>
            </a:endParaRPr>
          </a:p>
          <a:p>
            <a:pPr algn="just"/>
            <a:r>
              <a:rPr lang="cs-CZ" i="1" dirty="0">
                <a:solidFill>
                  <a:srgbClr val="0F0F11"/>
                </a:solidFill>
                <a:latin typeface="Cambria" panose="02040503050406030204" pitchFamily="18" charset="0"/>
              </a:rPr>
              <a:t>V čase, kdy analog prožívá svůj comeback bychom vás rádi upozornili na novou řadu cenově dostupných gramofonů v katalogu značky Pro-</a:t>
            </a:r>
            <a:r>
              <a:rPr lang="cs-CZ" i="1" dirty="0" err="1">
                <a:solidFill>
                  <a:srgbClr val="0F0F11"/>
                </a:solidFill>
                <a:latin typeface="Cambria" panose="02040503050406030204" pitchFamily="18" charset="0"/>
              </a:rPr>
              <a:t>Ject</a:t>
            </a:r>
            <a:r>
              <a:rPr lang="cs-CZ" i="1" dirty="0">
                <a:solidFill>
                  <a:srgbClr val="0F0F11"/>
                </a:solidFill>
                <a:latin typeface="Cambria" panose="02040503050406030204" pitchFamily="18" charset="0"/>
              </a:rPr>
              <a:t> Audio Systems. Jedná se o komplexní sortiment šesti  designově zpracovaných modelů, ve kterém si každý milovník analogu může vybrat svůj gramofon přesně na míru. </a:t>
            </a:r>
            <a:endParaRPr lang="cs-CZ" dirty="0">
              <a:solidFill>
                <a:srgbClr val="0F0F11"/>
              </a:solidFill>
              <a:latin typeface="Cambria" panose="02040503050406030204" pitchFamily="18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90941512-FE4E-488D-9848-D589B7AE32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" y="5525822"/>
            <a:ext cx="2857500" cy="139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8726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7B8A6B1-D003-470A-97DF-2931259AF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263" y="477542"/>
            <a:ext cx="6072553" cy="1855351"/>
          </a:xfrm>
        </p:spPr>
        <p:txBody>
          <a:bodyPr>
            <a:normAutofit fontScale="90000"/>
          </a:bodyPr>
          <a:lstStyle/>
          <a:p>
            <a:r>
              <a:rPr lang="cs-CZ" dirty="0">
                <a:solidFill>
                  <a:schemeClr val="tx1"/>
                </a:solidFill>
              </a:rPr>
              <a:t>Gramofon od renomované značky </a:t>
            </a:r>
            <a:br>
              <a:rPr lang="cs-CZ" sz="1600" dirty="0">
                <a:solidFill>
                  <a:schemeClr val="bg1"/>
                </a:solidFill>
              </a:rPr>
            </a:br>
            <a:r>
              <a:rPr lang="cs-CZ" sz="2000" dirty="0">
                <a:solidFill>
                  <a:schemeClr val="bg1"/>
                </a:solidFill>
              </a:rPr>
              <a:t>Dlouhá životnost, vyrobený z kvalitních komponent v České republice, špičkové zpracování a kdykoli dostupný záruční i pozáruční servis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83D4849B-0AFC-4A7F-BB02-7279C896CAF1}"/>
              </a:ext>
            </a:extLst>
          </p:cNvPr>
          <p:cNvSpPr txBox="1"/>
          <p:nvPr/>
        </p:nvSpPr>
        <p:spPr>
          <a:xfrm>
            <a:off x="6717325" y="477542"/>
            <a:ext cx="543950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sz="1600" i="1" dirty="0">
                <a:solidFill>
                  <a:schemeClr val="bg1"/>
                </a:solidFill>
                <a:latin typeface="Cambria" panose="02040503050406030204" pitchFamily="18" charset="0"/>
              </a:rPr>
              <a:t>Řada Flexi-</a:t>
            </a:r>
            <a:r>
              <a:rPr lang="cs-CZ" sz="1600" i="1" dirty="0" err="1">
                <a:solidFill>
                  <a:schemeClr val="bg1"/>
                </a:solidFill>
                <a:latin typeface="Cambria" panose="02040503050406030204" pitchFamily="18" charset="0"/>
              </a:rPr>
              <a:t>Range</a:t>
            </a:r>
            <a:r>
              <a:rPr lang="cs-CZ" sz="1600" i="1" dirty="0">
                <a:solidFill>
                  <a:schemeClr val="bg1"/>
                </a:solidFill>
                <a:latin typeface="Cambria" panose="02040503050406030204" pitchFamily="18" charset="0"/>
              </a:rPr>
              <a:t> zahrnuje šest různých modelů, z nichž si jistě vybere každý příznivce vinylů, ať přemýšlí nad upgrade starého přehrávače, nebo se jedná o posluchače, který se právě</a:t>
            </a:r>
          </a:p>
          <a:p>
            <a:pPr algn="just"/>
            <a:r>
              <a:rPr lang="cs-CZ" sz="1600" i="1" dirty="0">
                <a:solidFill>
                  <a:schemeClr val="bg1"/>
                </a:solidFill>
                <a:latin typeface="Cambria" panose="02040503050406030204" pitchFamily="18" charset="0"/>
              </a:rPr>
              <a:t>                                                             rozhoduje zakoupit svůj první</a:t>
            </a:r>
          </a:p>
          <a:p>
            <a:pPr algn="just"/>
            <a:r>
              <a:rPr lang="cs-CZ" sz="1600" i="1" dirty="0">
                <a:solidFill>
                  <a:schemeClr val="bg1"/>
                </a:solidFill>
                <a:latin typeface="Cambria" panose="02040503050406030204" pitchFamily="18" charset="0"/>
              </a:rPr>
              <a:t>                                                                 gramofon. Vybírat  může od</a:t>
            </a:r>
          </a:p>
          <a:p>
            <a:pPr algn="just"/>
            <a:r>
              <a:rPr lang="cs-CZ" sz="1600" i="1" dirty="0">
                <a:solidFill>
                  <a:schemeClr val="bg1"/>
                </a:solidFill>
                <a:latin typeface="Cambria" panose="02040503050406030204" pitchFamily="18" charset="0"/>
              </a:rPr>
              <a:t>                                                             cenově výhodného základního</a:t>
            </a:r>
          </a:p>
          <a:p>
            <a:pPr algn="just"/>
            <a:r>
              <a:rPr lang="cs-CZ" sz="1600" i="1" dirty="0">
                <a:solidFill>
                  <a:schemeClr val="bg1"/>
                </a:solidFill>
                <a:latin typeface="Cambria" panose="02040503050406030204" pitchFamily="18" charset="0"/>
              </a:rPr>
              <a:t>                                                                      modelu </a:t>
            </a:r>
            <a:r>
              <a:rPr lang="cs-CZ" sz="1600" i="1" dirty="0" err="1">
                <a:solidFill>
                  <a:schemeClr val="bg1"/>
                </a:solidFill>
                <a:latin typeface="Cambria" panose="02040503050406030204" pitchFamily="18" charset="0"/>
              </a:rPr>
              <a:t>Essential</a:t>
            </a:r>
            <a:r>
              <a:rPr lang="cs-CZ" sz="1600" i="1" dirty="0">
                <a:solidFill>
                  <a:schemeClr val="bg1"/>
                </a:solidFill>
                <a:latin typeface="Cambria" panose="02040503050406030204" pitchFamily="18" charset="0"/>
              </a:rPr>
              <a:t> III, přes</a:t>
            </a:r>
          </a:p>
          <a:p>
            <a:pPr algn="just"/>
            <a:r>
              <a:rPr lang="cs-CZ" sz="1600" i="1" dirty="0">
                <a:solidFill>
                  <a:schemeClr val="bg1"/>
                </a:solidFill>
                <a:latin typeface="Cambria" panose="02040503050406030204" pitchFamily="18" charset="0"/>
              </a:rPr>
              <a:t>                                                                            gramofon s </a:t>
            </a:r>
            <a:r>
              <a:rPr lang="cs-CZ" sz="1600" i="1" dirty="0" err="1">
                <a:solidFill>
                  <a:schemeClr val="bg1"/>
                </a:solidFill>
                <a:latin typeface="Cambria" panose="02040503050406030204" pitchFamily="18" charset="0"/>
              </a:rPr>
              <a:t>Bluetooth</a:t>
            </a:r>
            <a:endParaRPr lang="cs-CZ" sz="1600" i="1" dirty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pPr algn="just"/>
            <a:r>
              <a:rPr lang="cs-CZ" sz="1600" i="1" dirty="0">
                <a:solidFill>
                  <a:schemeClr val="bg1"/>
                </a:solidFill>
                <a:latin typeface="Cambria" panose="02040503050406030204" pitchFamily="18" charset="0"/>
              </a:rPr>
              <a:t>                                                                          vysílačem </a:t>
            </a:r>
            <a:r>
              <a:rPr lang="cs-CZ" sz="1600" i="1" dirty="0" err="1">
                <a:solidFill>
                  <a:schemeClr val="bg1"/>
                </a:solidFill>
                <a:latin typeface="Cambria" panose="02040503050406030204" pitchFamily="18" charset="0"/>
              </a:rPr>
              <a:t>aptX</a:t>
            </a:r>
            <a:r>
              <a:rPr lang="cs-CZ" sz="1600" i="1" dirty="0">
                <a:solidFill>
                  <a:schemeClr val="bg1"/>
                </a:solidFill>
                <a:latin typeface="Cambria" panose="02040503050406030204" pitchFamily="18" charset="0"/>
              </a:rPr>
              <a:t>, po plně </a:t>
            </a:r>
          </a:p>
          <a:p>
            <a:pPr algn="just"/>
            <a:r>
              <a:rPr lang="cs-CZ" sz="1600" i="1" dirty="0">
                <a:solidFill>
                  <a:schemeClr val="bg1"/>
                </a:solidFill>
                <a:latin typeface="Cambria" panose="02040503050406030204" pitchFamily="18" charset="0"/>
              </a:rPr>
              <a:t>                                                            vybavený model </a:t>
            </a:r>
            <a:r>
              <a:rPr lang="cs-CZ" sz="1600" i="1" dirty="0" err="1">
                <a:solidFill>
                  <a:schemeClr val="bg1"/>
                </a:solidFill>
                <a:latin typeface="Cambria" panose="02040503050406030204" pitchFamily="18" charset="0"/>
              </a:rPr>
              <a:t>RecordMaster</a:t>
            </a:r>
            <a:endParaRPr lang="cs-CZ" sz="1600" i="1" dirty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pPr algn="just"/>
            <a:r>
              <a:rPr lang="cs-CZ" sz="1600" i="1" dirty="0">
                <a:solidFill>
                  <a:schemeClr val="bg1"/>
                </a:solidFill>
                <a:latin typeface="Cambria" panose="02040503050406030204" pitchFamily="18" charset="0"/>
              </a:rPr>
              <a:t>                                                          s elektronickou regulací otáček,</a:t>
            </a:r>
          </a:p>
          <a:p>
            <a:pPr algn="just"/>
            <a:r>
              <a:rPr lang="cs-CZ" sz="1600" i="1" dirty="0">
                <a:solidFill>
                  <a:schemeClr val="bg1"/>
                </a:solidFill>
                <a:latin typeface="Cambria" panose="02040503050406030204" pitchFamily="18" charset="0"/>
              </a:rPr>
              <a:t>                                                    A/D převodníkem a USB výstupem</a:t>
            </a:r>
            <a:r>
              <a:rPr lang="cs-CZ" sz="1600" i="1" dirty="0">
                <a:latin typeface="Cambria" panose="02040503050406030204" pitchFamily="18" charset="0"/>
              </a:rPr>
              <a:t>.</a:t>
            </a:r>
          </a:p>
          <a:p>
            <a:pPr algn="just"/>
            <a:r>
              <a:rPr lang="cs-CZ" sz="1600" i="1" dirty="0">
                <a:solidFill>
                  <a:schemeClr val="bg1"/>
                </a:solidFill>
                <a:latin typeface="Cambria" panose="02040503050406030204" pitchFamily="18" charset="0"/>
              </a:rPr>
              <a:t>                                                        Gramofony z řady ESSENTIAL III</a:t>
            </a:r>
          </a:p>
          <a:p>
            <a:pPr algn="just"/>
            <a:r>
              <a:rPr lang="cs-CZ" sz="1600" i="1" dirty="0">
                <a:solidFill>
                  <a:schemeClr val="bg1"/>
                </a:solidFill>
                <a:latin typeface="Cambria" panose="02040503050406030204" pitchFamily="18" charset="0"/>
              </a:rPr>
              <a:t>                                                     jsou již z výroby osazeny kvalitní a</a:t>
            </a:r>
          </a:p>
          <a:p>
            <a:pPr algn="just"/>
            <a:r>
              <a:rPr lang="cs-CZ" sz="1600" i="1" dirty="0">
                <a:solidFill>
                  <a:schemeClr val="bg1"/>
                </a:solidFill>
                <a:latin typeface="Cambria" panose="02040503050406030204" pitchFamily="18" charset="0"/>
              </a:rPr>
              <a:t>                                                       osvědčenou přenoskou ORTOFON</a:t>
            </a:r>
          </a:p>
          <a:p>
            <a:pPr algn="just"/>
            <a:r>
              <a:rPr lang="cs-CZ" sz="1600" i="1" dirty="0">
                <a:solidFill>
                  <a:schemeClr val="bg1"/>
                </a:solidFill>
                <a:latin typeface="Cambria" panose="02040503050406030204" pitchFamily="18" charset="0"/>
              </a:rPr>
              <a:t>                                                   OM10. Povrchová úprava je vždy ve </a:t>
            </a:r>
          </a:p>
          <a:p>
            <a:r>
              <a:rPr lang="cs-CZ" sz="1600" i="1" dirty="0">
                <a:solidFill>
                  <a:schemeClr val="bg1"/>
                </a:solidFill>
                <a:latin typeface="Cambria" panose="02040503050406030204" pitchFamily="18" charset="0"/>
              </a:rPr>
              <a:t>                                                         vysokém lesku a dostupné barvy</a:t>
            </a:r>
          </a:p>
          <a:p>
            <a:r>
              <a:rPr lang="cs-CZ" sz="1600" i="1" dirty="0">
                <a:solidFill>
                  <a:schemeClr val="bg1"/>
                </a:solidFill>
                <a:latin typeface="Cambria" panose="02040503050406030204" pitchFamily="18" charset="0"/>
              </a:rPr>
              <a:t>                                                             jsou: červená, černá nebo bílá.                                                                        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58091C08-C953-42C5-B813-0ED210BC98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5743" y="5685133"/>
            <a:ext cx="2857500" cy="139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0143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r="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5D20C80-8447-4324-9588-AF3EF7B742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0" y="0"/>
            <a:ext cx="3048000" cy="2719756"/>
          </a:xfrm>
          <a:solidFill>
            <a:schemeClr val="bg2">
              <a:lumMod val="40000"/>
              <a:lumOff val="60000"/>
              <a:alpha val="16000"/>
            </a:schemeClr>
          </a:solidFill>
        </p:spPr>
        <p:txBody>
          <a:bodyPr>
            <a:noAutofit/>
          </a:bodyPr>
          <a:lstStyle/>
          <a:p>
            <a:r>
              <a:rPr lang="cs-CZ" sz="5400" dirty="0"/>
              <a:t>EISA AWARD </a:t>
            </a:r>
            <a:br>
              <a:rPr lang="cs-CZ" sz="5400" dirty="0"/>
            </a:br>
            <a:r>
              <a:rPr lang="cs-CZ" sz="5400" dirty="0"/>
              <a:t>2017-2018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D2554EAD-42EB-466D-9B8F-49BF8062CA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144000" y="2719756"/>
            <a:ext cx="3048000" cy="2790092"/>
          </a:xfrm>
        </p:spPr>
        <p:txBody>
          <a:bodyPr/>
          <a:lstStyle/>
          <a:p>
            <a:r>
              <a:rPr lang="cs-CZ" i="1" dirty="0">
                <a:latin typeface="Cambria" panose="02040503050406030204" pitchFamily="18" charset="0"/>
              </a:rPr>
              <a:t>Celá řada gramofonů PRO-JECT ESSENTIAL III Flexi-</a:t>
            </a:r>
            <a:r>
              <a:rPr lang="cs-CZ" i="1" dirty="0" err="1">
                <a:latin typeface="Cambria" panose="02040503050406030204" pitchFamily="18" charset="0"/>
              </a:rPr>
              <a:t>Range</a:t>
            </a:r>
            <a:r>
              <a:rPr lang="cs-CZ" i="1" dirty="0">
                <a:latin typeface="Cambria" panose="02040503050406030204" pitchFamily="18" charset="0"/>
              </a:rPr>
              <a:t> byla vyhlášena jako “</a:t>
            </a:r>
            <a:r>
              <a:rPr lang="cs-CZ" b="1" i="1" dirty="0">
                <a:latin typeface="Cambria" panose="02040503050406030204" pitchFamily="18" charset="0"/>
              </a:rPr>
              <a:t>BEST VALUE TURNTABLE</a:t>
            </a:r>
            <a:r>
              <a:rPr lang="cs-CZ" i="1" dirty="0">
                <a:latin typeface="Cambria" panose="02040503050406030204" pitchFamily="18" charset="0"/>
              </a:rPr>
              <a:t>“, tedy gramofon s nejlepším poměrem výkon / cena. </a:t>
            </a:r>
            <a:endParaRPr lang="cs-CZ" dirty="0">
              <a:latin typeface="Cambria" panose="02040503050406030204" pitchFamily="18" charset="0"/>
            </a:endParaRPr>
          </a:p>
          <a:p>
            <a:endParaRPr lang="cs-CZ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3352F7BE-619D-4431-9A8F-2FF39C383F93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6018" y="5141659"/>
            <a:ext cx="2676303" cy="1390650"/>
          </a:xfrm>
          <a:prstGeom prst="rect">
            <a:avLst/>
          </a:prstGeom>
        </p:spPr>
      </p:pic>
      <p:sp>
        <p:nvSpPr>
          <p:cNvPr id="11" name="Obdélník 10">
            <a:extLst>
              <a:ext uri="{FF2B5EF4-FFF2-40B4-BE49-F238E27FC236}">
                <a16:creationId xmlns:a16="http://schemas.microsoft.com/office/drawing/2014/main" id="{29498025-9F2D-43D2-A879-FAC98700D3A1}"/>
              </a:ext>
            </a:extLst>
          </p:cNvPr>
          <p:cNvSpPr/>
          <p:nvPr/>
        </p:nvSpPr>
        <p:spPr>
          <a:xfrm>
            <a:off x="1760894" y="6005146"/>
            <a:ext cx="7181088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200"/>
              </a:spcBef>
              <a:spcAft>
                <a:spcPts val="800"/>
              </a:spcAft>
            </a:pPr>
            <a:r>
              <a:rPr lang="cs-CZ" i="1" u="sng" kern="1000" dirty="0">
                <a:solidFill>
                  <a:srgbClr val="A5300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https://www.eisa.eu/awards/pro-ject-essential-iii-flexi-range/?lang=cs</a:t>
            </a:r>
            <a:endParaRPr lang="cs-CZ" sz="1200" kern="1000" dirty="0">
              <a:solidFill>
                <a:srgbClr val="A5300F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E4A07E99-850C-409E-BF54-A46992D6C8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74372" y="5615588"/>
            <a:ext cx="2857500" cy="139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1042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2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D96905C-0FAC-414F-9BD8-90A091D8F3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6861" y="4794741"/>
            <a:ext cx="4395002" cy="1852243"/>
          </a:xfrm>
        </p:spPr>
        <p:txBody>
          <a:bodyPr>
            <a:noAutofit/>
          </a:bodyPr>
          <a:lstStyle/>
          <a:p>
            <a:pPr algn="l"/>
            <a:r>
              <a:rPr lang="cs-CZ" sz="4800" dirty="0">
                <a:solidFill>
                  <a:srgbClr val="7F7F7F"/>
                </a:solidFill>
              </a:rPr>
              <a:t>PŘEHLED JEDNOTLIVÝCH MODELŮ</a:t>
            </a:r>
          </a:p>
        </p:txBody>
      </p:sp>
    </p:spTree>
    <p:extLst>
      <p:ext uri="{BB962C8B-B14F-4D97-AF65-F5344CB8AC3E}">
        <p14:creationId xmlns:p14="http://schemas.microsoft.com/office/powerpoint/2010/main" val="23513685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E124386-4D20-4DD7-BFAB-8938D19D13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8646" y="152401"/>
            <a:ext cx="10394707" cy="760948"/>
          </a:xfrm>
        </p:spPr>
        <p:txBody>
          <a:bodyPr>
            <a:normAutofit/>
          </a:bodyPr>
          <a:lstStyle/>
          <a:p>
            <a:pPr algn="ctr"/>
            <a:r>
              <a:rPr lang="cs-CZ" sz="4800" dirty="0">
                <a:solidFill>
                  <a:schemeClr val="bg1"/>
                </a:solidFill>
              </a:rPr>
              <a:t>ESSENTIAL III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CD0271F0-D95C-44BF-AD8A-338AC5AC35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5509" y="1430215"/>
            <a:ext cx="2086706" cy="4982308"/>
          </a:xfrm>
        </p:spPr>
        <p:txBody>
          <a:bodyPr>
            <a:normAutofit/>
          </a:bodyPr>
          <a:lstStyle/>
          <a:p>
            <a:r>
              <a:rPr lang="cs-CZ" sz="2400" dirty="0">
                <a:solidFill>
                  <a:srgbClr val="544E3C"/>
                </a:solidFill>
              </a:rPr>
              <a:t>Všechny modely z řady FLEXI-RANGE jsou založeny na standardní verzi ESSENTIAL III     a mají stejné základní funkce</a:t>
            </a:r>
          </a:p>
          <a:p>
            <a:endParaRPr lang="cs-CZ"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5088A377-51E9-4A8D-8D61-184AEBF990C6}"/>
              </a:ext>
            </a:extLst>
          </p:cNvPr>
          <p:cNvSpPr txBox="1"/>
          <p:nvPr/>
        </p:nvSpPr>
        <p:spPr>
          <a:xfrm>
            <a:off x="9765323" y="913349"/>
            <a:ext cx="2426677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chemeClr val="bg1"/>
                </a:solidFill>
                <a:latin typeface="+mj-lt"/>
              </a:rPr>
              <a:t>TECHNICKÉ SPECIFIKACE</a:t>
            </a:r>
          </a:p>
          <a:p>
            <a:endParaRPr lang="cs-CZ" sz="1400" dirty="0"/>
          </a:p>
          <a:p>
            <a:r>
              <a:rPr lang="cs-CZ" sz="1400" dirty="0">
                <a:solidFill>
                  <a:schemeClr val="bg1"/>
                </a:solidFill>
              </a:rPr>
              <a:t>●</a:t>
            </a:r>
            <a:r>
              <a:rPr lang="cs-CZ" sz="1400" dirty="0">
                <a:solidFill>
                  <a:srgbClr val="8A8C8C"/>
                </a:solidFill>
              </a:rPr>
              <a:t> </a:t>
            </a:r>
            <a:r>
              <a:rPr lang="cs-CZ" sz="1400" dirty="0">
                <a:solidFill>
                  <a:srgbClr val="544E3C"/>
                </a:solidFill>
              </a:rPr>
              <a:t>Rychlost otáčení 33 a 45</a:t>
            </a:r>
          </a:p>
          <a:p>
            <a:r>
              <a:rPr lang="cs-CZ" sz="1400" dirty="0">
                <a:solidFill>
                  <a:schemeClr val="bg1"/>
                </a:solidFill>
              </a:rPr>
              <a:t>●</a:t>
            </a:r>
            <a:r>
              <a:rPr lang="cs-CZ" sz="1400" dirty="0">
                <a:solidFill>
                  <a:srgbClr val="544E3C"/>
                </a:solidFill>
              </a:rPr>
              <a:t> Pohon silikonovým</a:t>
            </a:r>
          </a:p>
          <a:p>
            <a:r>
              <a:rPr lang="cs-CZ" sz="1400" dirty="0">
                <a:solidFill>
                  <a:srgbClr val="544E3C"/>
                </a:solidFill>
              </a:rPr>
              <a:t>     řemínkem</a:t>
            </a:r>
          </a:p>
          <a:p>
            <a:r>
              <a:rPr lang="cs-CZ" sz="1400" dirty="0">
                <a:solidFill>
                  <a:schemeClr val="bg1"/>
                </a:solidFill>
              </a:rPr>
              <a:t>●</a:t>
            </a:r>
            <a:r>
              <a:rPr lang="cs-CZ" sz="1400" dirty="0">
                <a:solidFill>
                  <a:srgbClr val="544E3C"/>
                </a:solidFill>
              </a:rPr>
              <a:t> Talíř z MDF 300 g s plstěnou</a:t>
            </a:r>
          </a:p>
          <a:p>
            <a:r>
              <a:rPr lang="cs-CZ" sz="1400" dirty="0">
                <a:solidFill>
                  <a:srgbClr val="544E3C"/>
                </a:solidFill>
              </a:rPr>
              <a:t>     podložkou</a:t>
            </a:r>
          </a:p>
          <a:p>
            <a:r>
              <a:rPr lang="cs-CZ" sz="1400" dirty="0">
                <a:solidFill>
                  <a:schemeClr val="bg1"/>
                </a:solidFill>
              </a:rPr>
              <a:t>●</a:t>
            </a:r>
            <a:r>
              <a:rPr lang="cs-CZ" sz="1400" dirty="0">
                <a:solidFill>
                  <a:srgbClr val="544E3C"/>
                </a:solidFill>
              </a:rPr>
              <a:t> Kolísání otáček ± 0,19%</a:t>
            </a:r>
          </a:p>
          <a:p>
            <a:r>
              <a:rPr lang="cs-CZ" sz="1400" dirty="0">
                <a:solidFill>
                  <a:schemeClr val="bg1"/>
                </a:solidFill>
              </a:rPr>
              <a:t>●</a:t>
            </a:r>
            <a:r>
              <a:rPr lang="cs-CZ" sz="1400" dirty="0">
                <a:solidFill>
                  <a:srgbClr val="544E3C"/>
                </a:solidFill>
              </a:rPr>
              <a:t> Odstup signál / šum -65 dB</a:t>
            </a:r>
          </a:p>
          <a:p>
            <a:r>
              <a:rPr lang="cs-CZ" sz="1400" dirty="0">
                <a:solidFill>
                  <a:schemeClr val="bg1"/>
                </a:solidFill>
              </a:rPr>
              <a:t>●</a:t>
            </a:r>
            <a:r>
              <a:rPr lang="cs-CZ" sz="1400" dirty="0">
                <a:solidFill>
                  <a:srgbClr val="544E3C"/>
                </a:solidFill>
              </a:rPr>
              <a:t> Hliníkové rameno 8,6“</a:t>
            </a:r>
          </a:p>
          <a:p>
            <a:r>
              <a:rPr lang="cs-CZ" sz="1400" dirty="0">
                <a:solidFill>
                  <a:srgbClr val="544E3C"/>
                </a:solidFill>
              </a:rPr>
              <a:t>    (efektivní délka 218,5 mm)</a:t>
            </a:r>
          </a:p>
          <a:p>
            <a:r>
              <a:rPr lang="cs-CZ" sz="1400" dirty="0">
                <a:solidFill>
                  <a:schemeClr val="bg1"/>
                </a:solidFill>
              </a:rPr>
              <a:t>●</a:t>
            </a:r>
            <a:r>
              <a:rPr lang="cs-CZ" sz="1400" dirty="0">
                <a:solidFill>
                  <a:srgbClr val="544E3C"/>
                </a:solidFill>
              </a:rPr>
              <a:t> Hmotnost ramene 9,5 g</a:t>
            </a:r>
          </a:p>
          <a:p>
            <a:r>
              <a:rPr lang="cs-CZ" sz="1400" dirty="0">
                <a:solidFill>
                  <a:schemeClr val="bg1"/>
                </a:solidFill>
              </a:rPr>
              <a:t>●</a:t>
            </a:r>
            <a:r>
              <a:rPr lang="cs-CZ" sz="1400" dirty="0">
                <a:solidFill>
                  <a:srgbClr val="544E3C"/>
                </a:solidFill>
              </a:rPr>
              <a:t> Přesah 18,5 mm</a:t>
            </a:r>
          </a:p>
          <a:p>
            <a:r>
              <a:rPr lang="cs-CZ" sz="1400" dirty="0">
                <a:solidFill>
                  <a:schemeClr val="bg1"/>
                </a:solidFill>
              </a:rPr>
              <a:t>●</a:t>
            </a:r>
            <a:r>
              <a:rPr lang="cs-CZ" sz="1400" dirty="0">
                <a:solidFill>
                  <a:srgbClr val="544E3C"/>
                </a:solidFill>
              </a:rPr>
              <a:t> Vložka ORTOFON OM10</a:t>
            </a:r>
          </a:p>
          <a:p>
            <a:r>
              <a:rPr lang="cs-CZ" sz="1400" dirty="0">
                <a:solidFill>
                  <a:srgbClr val="544E3C"/>
                </a:solidFill>
              </a:rPr>
              <a:t>    s eliptickým hrotem</a:t>
            </a:r>
          </a:p>
          <a:p>
            <a:r>
              <a:rPr lang="cs-CZ" sz="1400" dirty="0">
                <a:solidFill>
                  <a:schemeClr val="bg1"/>
                </a:solidFill>
              </a:rPr>
              <a:t>●</a:t>
            </a:r>
            <a:r>
              <a:rPr lang="cs-CZ" sz="1400" dirty="0">
                <a:solidFill>
                  <a:srgbClr val="544E3C"/>
                </a:solidFill>
              </a:rPr>
              <a:t> Doporučený přítlak 10-30 </a:t>
            </a:r>
            <a:r>
              <a:rPr lang="cs-CZ" sz="1400" dirty="0" err="1">
                <a:solidFill>
                  <a:srgbClr val="544E3C"/>
                </a:solidFill>
              </a:rPr>
              <a:t>mN</a:t>
            </a:r>
            <a:endParaRPr lang="cs-CZ" sz="1400" dirty="0">
              <a:solidFill>
                <a:srgbClr val="544E3C"/>
              </a:solidFill>
            </a:endParaRPr>
          </a:p>
          <a:p>
            <a:r>
              <a:rPr lang="cs-CZ" sz="1400" dirty="0">
                <a:solidFill>
                  <a:schemeClr val="bg1"/>
                </a:solidFill>
              </a:rPr>
              <a:t>● </a:t>
            </a:r>
            <a:r>
              <a:rPr lang="cs-CZ" sz="1400" dirty="0">
                <a:solidFill>
                  <a:srgbClr val="544E3C"/>
                </a:solidFill>
              </a:rPr>
              <a:t>Vysoce kvalitní signálový</a:t>
            </a:r>
          </a:p>
          <a:p>
            <a:r>
              <a:rPr lang="cs-CZ" sz="1400" dirty="0">
                <a:solidFill>
                  <a:srgbClr val="544E3C"/>
                </a:solidFill>
              </a:rPr>
              <a:t>    RCA kabel</a:t>
            </a:r>
          </a:p>
          <a:p>
            <a:r>
              <a:rPr lang="cs-CZ" sz="1400" dirty="0">
                <a:solidFill>
                  <a:schemeClr val="bg1"/>
                </a:solidFill>
              </a:rPr>
              <a:t>●</a:t>
            </a:r>
            <a:r>
              <a:rPr lang="cs-CZ" sz="1400" dirty="0">
                <a:solidFill>
                  <a:srgbClr val="544E3C"/>
                </a:solidFill>
              </a:rPr>
              <a:t> Hmotnost 3,7 kg</a:t>
            </a:r>
          </a:p>
          <a:p>
            <a:r>
              <a:rPr lang="cs-CZ" sz="1400" dirty="0">
                <a:solidFill>
                  <a:schemeClr val="bg1"/>
                </a:solidFill>
              </a:rPr>
              <a:t>●</a:t>
            </a:r>
            <a:r>
              <a:rPr lang="cs-CZ" sz="1400" dirty="0">
                <a:solidFill>
                  <a:srgbClr val="544E3C"/>
                </a:solidFill>
              </a:rPr>
              <a:t> Rozměry včetně krytu                  </a:t>
            </a:r>
          </a:p>
          <a:p>
            <a:r>
              <a:rPr lang="cs-CZ" sz="1400" dirty="0">
                <a:solidFill>
                  <a:srgbClr val="544E3C"/>
                </a:solidFill>
              </a:rPr>
              <a:t>     415 x 112 x 335 mm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C0C9D7C2-6444-4601-9F12-A8033DB2B0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37241" y="-505880"/>
            <a:ext cx="4646975" cy="2261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0891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7D45C6A-54D2-45F8-BAE9-4BB7BBBB9C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065" y="115017"/>
            <a:ext cx="10396882" cy="670430"/>
          </a:xfrm>
        </p:spPr>
        <p:txBody>
          <a:bodyPr>
            <a:normAutofit/>
          </a:bodyPr>
          <a:lstStyle/>
          <a:p>
            <a:r>
              <a:rPr lang="cs-CZ" sz="3600" dirty="0"/>
              <a:t>PŘEHLED JEDNOTLIVÝCH MODELŮ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79C70FA6-7FF4-44E2-9786-B516BCE18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1840" y="2445678"/>
            <a:ext cx="3310128" cy="422946"/>
          </a:xfrm>
        </p:spPr>
        <p:txBody>
          <a:bodyPr/>
          <a:lstStyle/>
          <a:p>
            <a:r>
              <a:rPr lang="cs-CZ" dirty="0"/>
              <a:t>ESSENTIAL III PHONO</a:t>
            </a:r>
          </a:p>
        </p:txBody>
      </p:sp>
      <p:pic>
        <p:nvPicPr>
          <p:cNvPr id="15" name="Zástupný symbol obrázku 14">
            <a:extLst>
              <a:ext uri="{FF2B5EF4-FFF2-40B4-BE49-F238E27FC236}">
                <a16:creationId xmlns:a16="http://schemas.microsoft.com/office/drawing/2014/main" id="{57FCEEEB-933A-48E4-995D-766F5CF5D373}"/>
              </a:ext>
            </a:extLst>
          </p:cNvPr>
          <p:cNvPicPr>
            <a:picLocks noGrp="1" noChangeAspect="1"/>
          </p:cNvPicPr>
          <p:nvPr>
            <p:ph type="pic" idx="15"/>
          </p:nvPr>
        </p:nvPicPr>
        <p:blipFill>
          <a:blip r:embed="rId3"/>
          <a:srcRect l="1686" r="1686"/>
          <a:stretch>
            <a:fillRect/>
          </a:stretch>
        </p:blipFill>
        <p:spPr>
          <a:xfrm>
            <a:off x="691840" y="785447"/>
            <a:ext cx="3310128" cy="1536725"/>
          </a:xfrm>
        </p:spPr>
      </p:pic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B37BE593-6DE4-4FD1-8272-C4C936691FDE}"/>
              </a:ext>
            </a:extLst>
          </p:cNvPr>
          <p:cNvSpPr>
            <a:spLocks noGrp="1"/>
          </p:cNvSpPr>
          <p:nvPr>
            <p:ph type="body" sz="half" idx="18"/>
          </p:nvPr>
        </p:nvSpPr>
        <p:spPr>
          <a:xfrm>
            <a:off x="691840" y="2764035"/>
            <a:ext cx="3310128" cy="921568"/>
          </a:xfrm>
        </p:spPr>
        <p:txBody>
          <a:bodyPr/>
          <a:lstStyle/>
          <a:p>
            <a:pPr algn="just"/>
            <a:r>
              <a:rPr lang="cs-CZ" sz="1070" b="1" i="1" cap="none" dirty="0">
                <a:latin typeface="Cambria" panose="02040503050406030204" pitchFamily="18" charset="0"/>
              </a:rPr>
              <a:t>Gramofon je vybaven vypínatelným MM předzesilovačem a lze jej tak přímo zapojit do jakéhokoli analogového vstupu na zesilovači. </a:t>
            </a:r>
          </a:p>
          <a:p>
            <a:endParaRPr 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2D7BD1BC-58E7-4506-8B97-D3D94132358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225442" y="2445678"/>
            <a:ext cx="3310128" cy="422946"/>
          </a:xfrm>
        </p:spPr>
        <p:txBody>
          <a:bodyPr/>
          <a:lstStyle/>
          <a:p>
            <a:r>
              <a:rPr lang="cs-CZ" dirty="0"/>
              <a:t>ESSENTIAL III SB</a:t>
            </a:r>
          </a:p>
        </p:txBody>
      </p:sp>
      <p:pic>
        <p:nvPicPr>
          <p:cNvPr id="13" name="Zástupný symbol obrázku 12" descr="Obsah obrázku interiér, elektronika&#10;&#10;Popis vygenerován s velmi vysokou mírou spolehlivosti">
            <a:extLst>
              <a:ext uri="{FF2B5EF4-FFF2-40B4-BE49-F238E27FC236}">
                <a16:creationId xmlns:a16="http://schemas.microsoft.com/office/drawing/2014/main" id="{49293651-7507-484C-8306-DF399E650C26}"/>
              </a:ext>
            </a:extLst>
          </p:cNvPr>
          <p:cNvPicPr>
            <a:picLocks noGrp="1" noChangeAspect="1"/>
          </p:cNvPicPr>
          <p:nvPr>
            <p:ph type="pic" idx="21"/>
          </p:nvPr>
        </p:nvPicPr>
        <p:blipFill>
          <a:blip r:embed="rId4"/>
          <a:srcRect t="8202" b="8202"/>
          <a:stretch>
            <a:fillRect/>
          </a:stretch>
        </p:blipFill>
        <p:spPr>
          <a:xfrm>
            <a:off x="4225442" y="785447"/>
            <a:ext cx="3310128" cy="1535237"/>
          </a:xfrm>
        </p:spPr>
      </p:pic>
      <p:sp>
        <p:nvSpPr>
          <p:cNvPr id="8" name="Zástupný symbol pro text 7">
            <a:extLst>
              <a:ext uri="{FF2B5EF4-FFF2-40B4-BE49-F238E27FC236}">
                <a16:creationId xmlns:a16="http://schemas.microsoft.com/office/drawing/2014/main" id="{FA367B5C-E7BC-4DD0-BCC4-A04A228E6C88}"/>
              </a:ext>
            </a:extLst>
          </p:cNvPr>
          <p:cNvSpPr>
            <a:spLocks noGrp="1"/>
          </p:cNvSpPr>
          <p:nvPr>
            <p:ph type="body" sz="half" idx="19"/>
          </p:nvPr>
        </p:nvSpPr>
        <p:spPr>
          <a:xfrm>
            <a:off x="4235217" y="2770622"/>
            <a:ext cx="3310128" cy="1287598"/>
          </a:xfrm>
        </p:spPr>
        <p:txBody>
          <a:bodyPr>
            <a:normAutofit/>
          </a:bodyPr>
          <a:lstStyle/>
          <a:p>
            <a:pPr algn="just"/>
            <a:r>
              <a:rPr lang="cs-CZ" sz="1070" b="1" i="1" cap="none" dirty="0">
                <a:latin typeface="Cambria" panose="02040503050406030204" pitchFamily="18" charset="0"/>
              </a:rPr>
              <a:t>Pro pohodlné a šetrné ovládání je u tohoto modelu integrován speed box -  elektronické přepínání rychlosti otáčení talíře. Po manuálním přesunutí řemínku na větší průměr hnací kladky umožňuje také přehrávání rychlostí 78 </a:t>
            </a:r>
            <a:r>
              <a:rPr lang="cs-CZ" sz="1070" b="1" i="1" cap="none" dirty="0" err="1">
                <a:latin typeface="Cambria" panose="02040503050406030204" pitchFamily="18" charset="0"/>
              </a:rPr>
              <a:t>r.p.m</a:t>
            </a:r>
            <a:r>
              <a:rPr lang="cs-CZ" sz="1070" b="1" i="1" cap="none" dirty="0">
                <a:latin typeface="Cambria" panose="02040503050406030204" pitchFamily="18" charset="0"/>
              </a:rPr>
              <a:t>.</a:t>
            </a:r>
          </a:p>
        </p:txBody>
      </p:sp>
      <p:sp>
        <p:nvSpPr>
          <p:cNvPr id="9" name="Zástupný symbol pro text 8">
            <a:extLst>
              <a:ext uri="{FF2B5EF4-FFF2-40B4-BE49-F238E27FC236}">
                <a16:creationId xmlns:a16="http://schemas.microsoft.com/office/drawing/2014/main" id="{0CBB0CE7-D5C6-4AF8-9383-F7EF48DA35A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759044" y="2406713"/>
            <a:ext cx="3310128" cy="422947"/>
          </a:xfrm>
        </p:spPr>
        <p:txBody>
          <a:bodyPr/>
          <a:lstStyle/>
          <a:p>
            <a:r>
              <a:rPr lang="cs-CZ" dirty="0"/>
              <a:t>ESSENTIAL III BLUETOOTH</a:t>
            </a:r>
          </a:p>
        </p:txBody>
      </p:sp>
      <p:pic>
        <p:nvPicPr>
          <p:cNvPr id="19" name="Zástupný symbol obrázku 18" descr="Obsah obrázku obloha, projektor&#10;&#10;Popis vygenerován s vysokou mírou spolehlivosti">
            <a:extLst>
              <a:ext uri="{FF2B5EF4-FFF2-40B4-BE49-F238E27FC236}">
                <a16:creationId xmlns:a16="http://schemas.microsoft.com/office/drawing/2014/main" id="{EADE49BE-80B8-497D-A926-32C8473D51F3}"/>
              </a:ext>
            </a:extLst>
          </p:cNvPr>
          <p:cNvPicPr>
            <a:picLocks noGrp="1" noChangeAspect="1"/>
          </p:cNvPicPr>
          <p:nvPr>
            <p:ph type="pic" idx="22"/>
          </p:nvPr>
        </p:nvPicPr>
        <p:blipFill>
          <a:blip r:embed="rId5"/>
          <a:srcRect l="6139" r="6139"/>
          <a:stretch>
            <a:fillRect/>
          </a:stretch>
        </p:blipFill>
        <p:spPr>
          <a:xfrm>
            <a:off x="7759044" y="784468"/>
            <a:ext cx="3310128" cy="1537196"/>
          </a:xfrm>
        </p:spPr>
      </p:pic>
      <p:sp>
        <p:nvSpPr>
          <p:cNvPr id="11" name="Zástupný symbol pro text 10">
            <a:extLst>
              <a:ext uri="{FF2B5EF4-FFF2-40B4-BE49-F238E27FC236}">
                <a16:creationId xmlns:a16="http://schemas.microsoft.com/office/drawing/2014/main" id="{4D0CE89E-43B3-4503-947D-919799799412}"/>
              </a:ext>
            </a:extLst>
          </p:cNvPr>
          <p:cNvSpPr>
            <a:spLocks noGrp="1"/>
          </p:cNvSpPr>
          <p:nvPr>
            <p:ph type="body" sz="half" idx="20"/>
          </p:nvPr>
        </p:nvSpPr>
        <p:spPr>
          <a:xfrm>
            <a:off x="7768819" y="2764035"/>
            <a:ext cx="3310128" cy="2591661"/>
          </a:xfrm>
        </p:spPr>
        <p:txBody>
          <a:bodyPr>
            <a:noAutofit/>
          </a:bodyPr>
          <a:lstStyle/>
          <a:p>
            <a:pPr algn="just"/>
            <a:r>
              <a:rPr lang="cs-CZ" sz="1070" b="1" i="1" cap="none" dirty="0">
                <a:latin typeface="Cambria" panose="02040503050406030204" pitchFamily="18" charset="0"/>
              </a:rPr>
              <a:t>Kromě analogového výstupu je tento gramofon vybaven také </a:t>
            </a:r>
            <a:r>
              <a:rPr lang="cs-CZ" sz="1070" b="1" i="1" cap="none" dirty="0" err="1">
                <a:latin typeface="Cambria" panose="02040503050406030204" pitchFamily="18" charset="0"/>
              </a:rPr>
              <a:t>Bluetooth</a:t>
            </a:r>
            <a:r>
              <a:rPr lang="cs-CZ" sz="1070" b="1" i="1" cap="none" dirty="0">
                <a:latin typeface="Cambria" panose="02040503050406030204" pitchFamily="18" charset="0"/>
              </a:rPr>
              <a:t> vysílačem. Je tak předurčen pro bezdrátové připojení k externím </a:t>
            </a:r>
            <a:r>
              <a:rPr lang="cs-CZ" sz="1070" b="1" i="1" cap="none" dirty="0" err="1">
                <a:latin typeface="Cambria" panose="02040503050406030204" pitchFamily="18" charset="0"/>
              </a:rPr>
              <a:t>Bluetooth</a:t>
            </a:r>
            <a:r>
              <a:rPr lang="cs-CZ" sz="1070" b="1" i="1" cap="none" dirty="0">
                <a:latin typeface="Cambria" panose="02040503050406030204" pitchFamily="18" charset="0"/>
              </a:rPr>
              <a:t> zařízením, jako jsou například některé zesilovače, </a:t>
            </a:r>
            <a:r>
              <a:rPr lang="cs-CZ" sz="1070" b="1" i="1" cap="none" dirty="0" err="1">
                <a:latin typeface="Cambria" panose="02040503050406030204" pitchFamily="18" charset="0"/>
              </a:rPr>
              <a:t>soundbary</a:t>
            </a:r>
            <a:r>
              <a:rPr lang="cs-CZ" sz="1070" b="1" i="1" cap="none" dirty="0">
                <a:latin typeface="Cambria" panose="02040503050406030204" pitchFamily="18" charset="0"/>
              </a:rPr>
              <a:t>, aktivní reprosoustavy nebo sluchátka. Díky tomu si tento model oblíbí nejen příznivci dobrého zvuku, ale také zákazníci, kteří hledají elegantní doplněk do moderního interiéru. Zároveň však nabízí další možnosti připojení: přes integrovaný </a:t>
            </a:r>
            <a:r>
              <a:rPr lang="cs-CZ" sz="1070" b="1" i="1" cap="none" dirty="0" err="1">
                <a:latin typeface="Cambria" panose="02040503050406030204" pitchFamily="18" charset="0"/>
              </a:rPr>
              <a:t>phono</a:t>
            </a:r>
            <a:r>
              <a:rPr lang="cs-CZ" sz="1070" b="1" i="1" cap="none" dirty="0">
                <a:latin typeface="Cambria" panose="02040503050406030204" pitchFamily="18" charset="0"/>
              </a:rPr>
              <a:t> předzesilovač přímo do linkového vstupu zesilovače, nebo lze předzesilovač obejít a využít tak </a:t>
            </a:r>
            <a:r>
              <a:rPr lang="cs-CZ" sz="1070" b="1" i="1" cap="none" dirty="0" err="1">
                <a:latin typeface="Cambria" panose="02040503050406030204" pitchFamily="18" charset="0"/>
              </a:rPr>
              <a:t>phono</a:t>
            </a:r>
            <a:r>
              <a:rPr lang="cs-CZ" sz="1070" b="1" i="1" cap="none" dirty="0">
                <a:latin typeface="Cambria" panose="02040503050406030204" pitchFamily="18" charset="0"/>
              </a:rPr>
              <a:t> předzesilovač externí.</a:t>
            </a:r>
          </a:p>
        </p:txBody>
      </p:sp>
      <p:pic>
        <p:nvPicPr>
          <p:cNvPr id="22" name="Obrázek 21" descr="Obsah obrázku podepsat, klipart&#10;&#10;Popis vygenerován s velmi vysokou mírou spolehlivosti">
            <a:extLst>
              <a:ext uri="{FF2B5EF4-FFF2-40B4-BE49-F238E27FC236}">
                <a16:creationId xmlns:a16="http://schemas.microsoft.com/office/drawing/2014/main" id="{B240FE28-57B4-41FF-8BF4-66A535D34F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70551" y="5644546"/>
            <a:ext cx="562909" cy="857971"/>
          </a:xfrm>
          <a:prstGeom prst="rect">
            <a:avLst/>
          </a:prstGeom>
        </p:spPr>
      </p:pic>
      <p:sp>
        <p:nvSpPr>
          <p:cNvPr id="23" name="TextovéPole 22">
            <a:extLst>
              <a:ext uri="{FF2B5EF4-FFF2-40B4-BE49-F238E27FC236}">
                <a16:creationId xmlns:a16="http://schemas.microsoft.com/office/drawing/2014/main" id="{0AACF9C5-5CB7-4745-99ED-6A76877C29BE}"/>
              </a:ext>
            </a:extLst>
          </p:cNvPr>
          <p:cNvSpPr txBox="1"/>
          <p:nvPr/>
        </p:nvSpPr>
        <p:spPr>
          <a:xfrm>
            <a:off x="517379" y="3989377"/>
            <a:ext cx="72514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cap="smal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“Další vynikající gramofon z dílny Pro-</a:t>
            </a:r>
            <a:r>
              <a:rPr lang="cs-CZ" cap="smal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Ject</a:t>
            </a:r>
            <a:r>
              <a:rPr lang="cs-CZ" cap="smal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s lákavou možností upgrade. </a:t>
            </a:r>
          </a:p>
          <a:p>
            <a:r>
              <a:rPr lang="cs-CZ" cap="smal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 Inteligentní design, jednoduché nastavení, otevřený a detailní zvuk s jemnými výškami.“</a:t>
            </a:r>
          </a:p>
          <a:p>
            <a:pPr algn="r"/>
            <a:r>
              <a:rPr lang="cs-CZ" dirty="0">
                <a:solidFill>
                  <a:schemeClr val="tx2">
                    <a:lumMod val="90000"/>
                    <a:lumOff val="10000"/>
                  </a:schemeClr>
                </a:solidFill>
              </a:rPr>
              <a:t>WHAT HI⋆FI? </a:t>
            </a:r>
          </a:p>
        </p:txBody>
      </p:sp>
      <p:pic>
        <p:nvPicPr>
          <p:cNvPr id="24" name="Obrázek 23">
            <a:extLst>
              <a:ext uri="{FF2B5EF4-FFF2-40B4-BE49-F238E27FC236}">
                <a16:creationId xmlns:a16="http://schemas.microsoft.com/office/drawing/2014/main" id="{685EEBDB-622E-4F75-BC0C-1D027EFF471E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6904" y="4607358"/>
            <a:ext cx="1569223" cy="452340"/>
          </a:xfrm>
          <a:prstGeom prst="rect">
            <a:avLst/>
          </a:prstGeom>
        </p:spPr>
      </p:pic>
      <p:pic>
        <p:nvPicPr>
          <p:cNvPr id="26" name="Obrázek 25">
            <a:extLst>
              <a:ext uri="{FF2B5EF4-FFF2-40B4-BE49-F238E27FC236}">
                <a16:creationId xmlns:a16="http://schemas.microsoft.com/office/drawing/2014/main" id="{E12913FC-B5F5-41AC-8C22-EC1E0B65C85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498404" y="5677679"/>
            <a:ext cx="2857500" cy="139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1431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13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2B9021A-316B-4DE2-A5C5-5F6AF5E290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51965"/>
          </a:xfrm>
        </p:spPr>
        <p:txBody>
          <a:bodyPr>
            <a:normAutofit/>
          </a:bodyPr>
          <a:lstStyle/>
          <a:p>
            <a:r>
              <a:rPr lang="cs-CZ" dirty="0"/>
              <a:t>PŘEHLED JEDNOTLIVÝCH MODELŮ</a:t>
            </a:r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9425B042-EBCE-4D75-BC57-0E00AB0DFB8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159922" y="995126"/>
            <a:ext cx="1661142" cy="744378"/>
          </a:xfrm>
        </p:spPr>
        <p:txBody>
          <a:bodyPr/>
          <a:lstStyle/>
          <a:p>
            <a:r>
              <a:rPr lang="cs-CZ" dirty="0"/>
              <a:t>ESSENTIAL III DIGITAL</a:t>
            </a:r>
          </a:p>
        </p:txBody>
      </p:sp>
      <p:sp>
        <p:nvSpPr>
          <p:cNvPr id="8" name="Zástupný symbol pro text 7">
            <a:extLst>
              <a:ext uri="{FF2B5EF4-FFF2-40B4-BE49-F238E27FC236}">
                <a16:creationId xmlns:a16="http://schemas.microsoft.com/office/drawing/2014/main" id="{F50FE01A-CB51-41AE-95E9-8FF1202A91BF}"/>
              </a:ext>
            </a:extLst>
          </p:cNvPr>
          <p:cNvSpPr>
            <a:spLocks noGrp="1"/>
          </p:cNvSpPr>
          <p:nvPr>
            <p:ph type="body" sz="half" idx="19"/>
          </p:nvPr>
        </p:nvSpPr>
        <p:spPr>
          <a:xfrm>
            <a:off x="3088882" y="1854440"/>
            <a:ext cx="3593272" cy="2484885"/>
          </a:xfrm>
        </p:spPr>
        <p:txBody>
          <a:bodyPr>
            <a:normAutofit/>
          </a:bodyPr>
          <a:lstStyle/>
          <a:p>
            <a:pPr algn="just"/>
            <a:r>
              <a:rPr lang="cs-CZ" sz="1080" b="1" cap="none" dirty="0">
                <a:latin typeface="Cambria" panose="02040503050406030204" pitchFamily="18" charset="0"/>
              </a:rPr>
              <a:t>Gramofon umožňuje kromě standardního analogového připojení z vestavěného vypínatelného </a:t>
            </a:r>
            <a:r>
              <a:rPr lang="cs-CZ" sz="1080" b="1" cap="none" dirty="0" err="1">
                <a:latin typeface="Cambria" panose="02040503050406030204" pitchFamily="18" charset="0"/>
              </a:rPr>
              <a:t>phono</a:t>
            </a:r>
            <a:r>
              <a:rPr lang="cs-CZ" sz="1080" b="1" cap="none" dirty="0">
                <a:latin typeface="Cambria" panose="02040503050406030204" pitchFamily="18" charset="0"/>
              </a:rPr>
              <a:t> předzesilovače také připojení k digitálním vstupům na zařízeních, která jsou jimi vybavena. Integrovaný A/D převodník s digitálním optickým výstupem umožňuje převod signálu volitelně mezi 24 bit/48 kHz nebo 24 bit/96 kHz. Gramofon tak můžete snadno připojit jak k analogovému linkovému vstupu zesilovače, tak k externímu </a:t>
            </a:r>
            <a:r>
              <a:rPr lang="cs-CZ" sz="1080" b="1" cap="none" dirty="0" err="1">
                <a:latin typeface="Cambria" panose="02040503050406030204" pitchFamily="18" charset="0"/>
              </a:rPr>
              <a:t>phono</a:t>
            </a:r>
            <a:r>
              <a:rPr lang="cs-CZ" sz="1080" b="1" cap="none" dirty="0">
                <a:latin typeface="Cambria" panose="02040503050406030204" pitchFamily="18" charset="0"/>
              </a:rPr>
              <a:t> předzesilovači, nebo k digitálnímu vstupu AV přijímače, </a:t>
            </a:r>
            <a:r>
              <a:rPr lang="cs-CZ" sz="1080" b="1" cap="none" dirty="0" err="1">
                <a:latin typeface="Cambria" panose="02040503050406030204" pitchFamily="18" charset="0"/>
              </a:rPr>
              <a:t>soundbaru</a:t>
            </a:r>
            <a:r>
              <a:rPr lang="cs-CZ" sz="1080" b="1" cap="none" dirty="0">
                <a:latin typeface="Cambria" panose="02040503050406030204" pitchFamily="18" charset="0"/>
              </a:rPr>
              <a:t>, apod. </a:t>
            </a:r>
          </a:p>
        </p:txBody>
      </p:sp>
      <p:sp>
        <p:nvSpPr>
          <p:cNvPr id="9" name="Zástupný symbol pro text 8">
            <a:extLst>
              <a:ext uri="{FF2B5EF4-FFF2-40B4-BE49-F238E27FC236}">
                <a16:creationId xmlns:a16="http://schemas.microsoft.com/office/drawing/2014/main" id="{3E135003-97DA-4219-8AD6-85AE352731D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118517" y="1307360"/>
            <a:ext cx="1977963" cy="420987"/>
          </a:xfrm>
        </p:spPr>
        <p:txBody>
          <a:bodyPr/>
          <a:lstStyle/>
          <a:p>
            <a:r>
              <a:rPr lang="cs-CZ" dirty="0"/>
              <a:t>ESSENTIAL III RECORDMASTER</a:t>
            </a:r>
          </a:p>
        </p:txBody>
      </p:sp>
      <p:sp>
        <p:nvSpPr>
          <p:cNvPr id="11" name="Zástupný symbol pro text 10">
            <a:extLst>
              <a:ext uri="{FF2B5EF4-FFF2-40B4-BE49-F238E27FC236}">
                <a16:creationId xmlns:a16="http://schemas.microsoft.com/office/drawing/2014/main" id="{DDA1B37D-3EE5-4DF5-AB2D-1BA61CC4FC43}"/>
              </a:ext>
            </a:extLst>
          </p:cNvPr>
          <p:cNvSpPr>
            <a:spLocks noGrp="1"/>
          </p:cNvSpPr>
          <p:nvPr>
            <p:ph type="body" sz="half" idx="20"/>
          </p:nvPr>
        </p:nvSpPr>
        <p:spPr>
          <a:xfrm>
            <a:off x="7006624" y="1883742"/>
            <a:ext cx="4599222" cy="1386986"/>
          </a:xfrm>
        </p:spPr>
        <p:txBody>
          <a:bodyPr>
            <a:noAutofit/>
          </a:bodyPr>
          <a:lstStyle/>
          <a:p>
            <a:pPr algn="just"/>
            <a:r>
              <a:rPr lang="cs-CZ" sz="1080" b="1" cap="none" dirty="0">
                <a:latin typeface="Cambria" panose="02040503050406030204" pitchFamily="18" charset="0"/>
              </a:rPr>
              <a:t>Nejvybavenější model z řady FLEXI-RANGE. Kromě integrovaného vypínatelného </a:t>
            </a:r>
            <a:r>
              <a:rPr lang="cs-CZ" sz="1080" b="1" cap="none" dirty="0" err="1">
                <a:latin typeface="Cambria" panose="02040503050406030204" pitchFamily="18" charset="0"/>
              </a:rPr>
              <a:t>phono</a:t>
            </a:r>
            <a:r>
              <a:rPr lang="cs-CZ" sz="1080" b="1" cap="none" dirty="0">
                <a:latin typeface="Cambria" panose="02040503050406030204" pitchFamily="18" charset="0"/>
              </a:rPr>
              <a:t> předzesilovače disponuje také USB výstupem. Umožňuje tak navíc digitalizaci gramofonových desek do počítače. Určitě potěší i vestavěný speed box pro elektronické přepínání rychlosti otáčení. Zároveň nabízí také možnost přehrávání desek rychlostí 78 </a:t>
            </a:r>
            <a:r>
              <a:rPr lang="cs-CZ" sz="1080" b="1" cap="none" dirty="0" err="1">
                <a:latin typeface="Cambria" panose="02040503050406030204" pitchFamily="18" charset="0"/>
              </a:rPr>
              <a:t>r.p.m</a:t>
            </a:r>
            <a:r>
              <a:rPr lang="cs-CZ" sz="1080" b="1" cap="none" dirty="0">
                <a:latin typeface="Cambria" panose="02040503050406030204" pitchFamily="18" charset="0"/>
              </a:rPr>
              <a:t>. Pro tuto rychlost je nutné ručně přemístit řemínek na větší průměr hnací kladky.</a:t>
            </a:r>
          </a:p>
        </p:txBody>
      </p:sp>
      <p:pic>
        <p:nvPicPr>
          <p:cNvPr id="36" name="Obrázek 35">
            <a:extLst>
              <a:ext uri="{FF2B5EF4-FFF2-40B4-BE49-F238E27FC236}">
                <a16:creationId xmlns:a16="http://schemas.microsoft.com/office/drawing/2014/main" id="{242590D2-C0D2-4306-A824-766476C8A2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7096" y="5903595"/>
            <a:ext cx="2857500" cy="1390650"/>
          </a:xfrm>
          <a:prstGeom prst="rect">
            <a:avLst/>
          </a:prstGeom>
        </p:spPr>
      </p:pic>
      <p:pic>
        <p:nvPicPr>
          <p:cNvPr id="45" name="Obrázek 44">
            <a:extLst>
              <a:ext uri="{FF2B5EF4-FFF2-40B4-BE49-F238E27FC236}">
                <a16:creationId xmlns:a16="http://schemas.microsoft.com/office/drawing/2014/main" id="{B74CF623-55D0-4D83-9C6A-00EAD08F5071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1868" y="1236027"/>
            <a:ext cx="1828053" cy="534351"/>
          </a:xfrm>
          <a:prstGeom prst="rect">
            <a:avLst/>
          </a:prstGeom>
        </p:spPr>
      </p:pic>
      <p:pic>
        <p:nvPicPr>
          <p:cNvPr id="46" name="Obrázek 45">
            <a:extLst>
              <a:ext uri="{FF2B5EF4-FFF2-40B4-BE49-F238E27FC236}">
                <a16:creationId xmlns:a16="http://schemas.microsoft.com/office/drawing/2014/main" id="{BC41C5BF-9660-483B-8F48-35DEE0B45F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40554" y="1236026"/>
            <a:ext cx="1977963" cy="534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7191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15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E368676-DBB4-49F2-9B64-850B2EDBC1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774" y="4621834"/>
            <a:ext cx="12033504" cy="977591"/>
          </a:xfrm>
        </p:spPr>
        <p:txBody>
          <a:bodyPr>
            <a:normAutofit fontScale="90000"/>
          </a:bodyPr>
          <a:lstStyle/>
          <a:p>
            <a:r>
              <a:rPr lang="cs-CZ" dirty="0"/>
              <a:t>Speciální limitované modely </a:t>
            </a:r>
            <a:r>
              <a:rPr lang="cs-CZ" dirty="0" err="1"/>
              <a:t>essential</a:t>
            </a:r>
            <a:r>
              <a:rPr lang="cs-CZ" dirty="0"/>
              <a:t> </a:t>
            </a:r>
            <a:r>
              <a:rPr lang="cs-CZ" dirty="0" err="1"/>
              <a:t>iii</a:t>
            </a:r>
            <a:br>
              <a:rPr lang="cs-CZ" dirty="0"/>
            </a:br>
            <a:br>
              <a:rPr lang="cs-CZ" dirty="0"/>
            </a:br>
            <a:br>
              <a:rPr lang="cs-CZ" dirty="0"/>
            </a:br>
            <a:br>
              <a:rPr lang="cs-CZ" dirty="0"/>
            </a:br>
            <a:br>
              <a:rPr lang="cs-CZ" dirty="0"/>
            </a:br>
            <a:br>
              <a:rPr lang="cs-CZ" dirty="0"/>
            </a:br>
            <a:r>
              <a:rPr lang="cs-CZ" sz="3600" dirty="0" err="1"/>
              <a:t>george</a:t>
            </a:r>
            <a:r>
              <a:rPr lang="cs-CZ" sz="3600" dirty="0"/>
              <a:t> </a:t>
            </a:r>
            <a:br>
              <a:rPr lang="cs-CZ" sz="3600" dirty="0"/>
            </a:br>
            <a:r>
              <a:rPr lang="cs-CZ" sz="3600" dirty="0" err="1"/>
              <a:t>harrison</a:t>
            </a:r>
            <a:br>
              <a:rPr lang="cs-CZ" sz="3600" dirty="0"/>
            </a:br>
            <a:r>
              <a:rPr lang="cs-CZ" sz="3600" dirty="0" err="1"/>
              <a:t>recordplayer</a:t>
            </a:r>
            <a:endParaRPr lang="cs-CZ" sz="3600" dirty="0"/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251E2395-81F6-486C-A013-B75A0CA323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9248" y="1346587"/>
            <a:ext cx="3541776" cy="2323205"/>
          </a:xfrm>
        </p:spPr>
        <p:txBody>
          <a:bodyPr>
            <a:normAutofit fontScale="92500" lnSpcReduction="20000"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cs-CZ" sz="2400" dirty="0"/>
              <a:t>Limitovaná edice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cs-CZ" sz="2400" dirty="0"/>
              <a:t>série pouze 2500 kusů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cs-CZ" sz="2400" dirty="0"/>
              <a:t>Talíř z akrylátu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cs-CZ" sz="2400" dirty="0"/>
              <a:t>Designový potisk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cs-CZ" sz="2400" dirty="0"/>
              <a:t>Přenoska </a:t>
            </a:r>
            <a:r>
              <a:rPr lang="cs-CZ" sz="2400" dirty="0" err="1"/>
              <a:t>ortofon</a:t>
            </a:r>
            <a:r>
              <a:rPr lang="cs-CZ" sz="2400" dirty="0"/>
              <a:t>   om10</a:t>
            </a:r>
          </a:p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9CAEF608-1BD6-4098-94AB-940447F763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68306" y="5745099"/>
            <a:ext cx="2857500" cy="139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4777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Hlavní událost">
  <a:themeElements>
    <a:clrScheme name="Červená">
      <a:dk1>
        <a:sysClr val="windowText" lastClr="000000"/>
      </a:dk1>
      <a:lt1>
        <a:sysClr val="window" lastClr="FFFFFF"/>
      </a:lt1>
      <a:dk2>
        <a:srgbClr val="323232"/>
      </a:dk2>
      <a:lt2>
        <a:srgbClr val="E5C243"/>
      </a:lt2>
      <a:accent1>
        <a:srgbClr val="A5300F"/>
      </a:accent1>
      <a:accent2>
        <a:srgbClr val="D55816"/>
      </a:accent2>
      <a:accent3>
        <a:srgbClr val="E19825"/>
      </a:accent3>
      <a:accent4>
        <a:srgbClr val="B19C7D"/>
      </a:accent4>
      <a:accent5>
        <a:srgbClr val="7F5F52"/>
      </a:accent5>
      <a:accent6>
        <a:srgbClr val="B27D49"/>
      </a:accent6>
      <a:hlink>
        <a:srgbClr val="6B9F25"/>
      </a:hlink>
      <a:folHlink>
        <a:srgbClr val="B26B02"/>
      </a:folHlink>
    </a:clrScheme>
    <a:fontScheme name="Hlavní událost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Hlavní událos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686B1E04-F35C-4AB5-985D-0C358CA1105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515</TotalTime>
  <Words>486</Words>
  <Application>Microsoft Office PowerPoint</Application>
  <PresentationFormat>Širokoúhlá obrazovka</PresentationFormat>
  <Paragraphs>90</Paragraphs>
  <Slides>11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11</vt:i4>
      </vt:variant>
    </vt:vector>
  </HeadingPairs>
  <TitlesOfParts>
    <vt:vector size="16" baseType="lpstr">
      <vt:lpstr>Arial</vt:lpstr>
      <vt:lpstr>Cambria</vt:lpstr>
      <vt:lpstr>Impact</vt:lpstr>
      <vt:lpstr>Times New Roman</vt:lpstr>
      <vt:lpstr>Hlavní událost</vt:lpstr>
      <vt:lpstr>PRO-JECT ESSENTIAL III</vt:lpstr>
      <vt:lpstr>NOVÁ ŘADA GRAMOFONŮ PRO-JECT ESSENTIAL III</vt:lpstr>
      <vt:lpstr>Gramofon od renomované značky  Dlouhá životnost, vyrobený z kvalitních komponent v České republice, špičkové zpracování a kdykoli dostupný záruční i pozáruční servis</vt:lpstr>
      <vt:lpstr>EISA AWARD  2017-2018</vt:lpstr>
      <vt:lpstr>PŘEHLED JEDNOTLIVÝCH MODELŮ</vt:lpstr>
      <vt:lpstr>ESSENTIAL III</vt:lpstr>
      <vt:lpstr>PŘEHLED JEDNOTLIVÝCH MODELŮ</vt:lpstr>
      <vt:lpstr>PŘEHLED JEDNOTLIVÝCH MODELŮ</vt:lpstr>
      <vt:lpstr>Speciální limitované modely essential iii      george  harrison recordplayer</vt:lpstr>
      <vt:lpstr>Essential III Sgt. Pepper‘s Drum</vt:lpstr>
      <vt:lpstr>DĚKUJEME ZA POZORNOST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Pro-ject essential iii</dc:title>
  <dc:creator>ludek motlicek</dc:creator>
  <cp:lastModifiedBy>ludek motlicek</cp:lastModifiedBy>
  <cp:revision>77</cp:revision>
  <cp:lastPrinted>2017-12-02T15:05:43Z</cp:lastPrinted>
  <dcterms:created xsi:type="dcterms:W3CDTF">2017-12-02T06:46:15Z</dcterms:created>
  <dcterms:modified xsi:type="dcterms:W3CDTF">2017-12-02T15:55:03Z</dcterms:modified>
</cp:coreProperties>
</file>