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5" r:id="rId5"/>
    <p:sldId id="310" r:id="rId6"/>
    <p:sldId id="316" r:id="rId7"/>
    <p:sldId id="314" r:id="rId8"/>
    <p:sldId id="315" r:id="rId9"/>
    <p:sldId id="317" r:id="rId10"/>
    <p:sldId id="318" r:id="rId11"/>
    <p:sldId id="319" r:id="rId12"/>
  </p:sldIdLst>
  <p:sldSz cx="12188825" cy="6858000"/>
  <p:notesSz cx="6858000" cy="9144000"/>
  <p:custDataLst>
    <p:tags r:id="rId15"/>
  </p:custDataLst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29" autoAdjust="0"/>
  </p:normalViewPr>
  <p:slideViewPr>
    <p:cSldViewPr showGuides="1">
      <p:cViewPr varScale="1">
        <p:scale>
          <a:sx n="90" d="100"/>
          <a:sy n="90" d="100"/>
        </p:scale>
        <p:origin x="576" y="7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280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348D6A5-469F-4FA4-A147-C8B8EC25BB7B}" type="datetime1">
              <a:rPr lang="cs-CZ" smtClean="0"/>
              <a:t>24.11.2017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C13C5B1F-949B-4DD0-A78B-C3911861FAC0}" type="datetime1">
              <a:rPr lang="cs-CZ" smtClean="0"/>
              <a:pPr/>
              <a:t>24.11.2017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4641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7120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8834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1753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46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8754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236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670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38E88FA-03BA-466C-A785-263DBDDF76AF}" type="datetime1">
              <a:rPr lang="cs-CZ" smtClean="0"/>
              <a:pPr/>
              <a:t>24.11.2017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1632F33-0CE4-4426-B155-942568323885}" type="datetime1">
              <a:rPr lang="cs-CZ" smtClean="0"/>
              <a:pPr/>
              <a:t>24.11.2017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4F768CF-40C9-4CCB-A5B6-101C357967EB}" type="datetime1">
              <a:rPr lang="cs-CZ" smtClean="0"/>
              <a:pPr/>
              <a:t>24.11.2017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E454EE-2776-40D2-8F3A-58A2663BD743}" type="datetime1">
              <a:rPr lang="cs-CZ" smtClean="0"/>
              <a:pPr/>
              <a:t>24.11.2017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BE2C431-4968-4F85-98D6-1884889B2565}" type="datetime1">
              <a:rPr lang="cs-CZ" smtClean="0"/>
              <a:pPr/>
              <a:t>24.11.2017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8D6EBF-ADC2-4F30-BC6A-A20FAC67007C}" type="datetime1">
              <a:rPr lang="cs-CZ" smtClean="0"/>
              <a:pPr/>
              <a:t>24.11.2017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95A79ED-9CD6-4E90-BFEC-409C943DCE9C}" type="datetime1">
              <a:rPr lang="cs-CZ" smtClean="0"/>
              <a:pPr/>
              <a:t>24.11.2017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BF75E63-51FD-47E4-B1B0-45F3B67E9D92}" type="datetime1">
              <a:rPr lang="cs-CZ" smtClean="0"/>
              <a:pPr/>
              <a:t>24.11.2017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68C4448-F86C-4FF0-A830-90C17E875AEE}" type="datetime1">
              <a:rPr lang="cs-CZ" smtClean="0"/>
              <a:pPr/>
              <a:t>24.11.2017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C2064F1-6E9E-4327-9AE7-D6E65D88A80E}" type="datetime1">
              <a:rPr lang="cs-CZ" smtClean="0"/>
              <a:pPr/>
              <a:t>24.11.2017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9FFC4-6E08-4C95-BBE6-CC62724D5D23}" type="datetime1">
              <a:rPr lang="cs-CZ" smtClean="0"/>
              <a:pPr/>
              <a:t>24.11.2017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ousticfrontiers.com/uhd-101-v2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hdmi.org/manufacturer/hdmi_2_1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q.cz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hyperlink" Target="mailto:aq@aq.c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629598" cy="2895600"/>
          </a:xfrm>
        </p:spPr>
        <p:txBody>
          <a:bodyPr rtlCol="0"/>
          <a:lstStyle/>
          <a:p>
            <a:pPr rtl="0"/>
            <a:r>
              <a:rPr lang="cs-CZ" dirty="0"/>
              <a:t>AKTIVNÍ HDMI KABELY</a:t>
            </a:r>
            <a:br>
              <a:rPr lang="cs-CZ" dirty="0"/>
            </a:br>
            <a:r>
              <a:rPr lang="cs-CZ" sz="8000" b="1" dirty="0"/>
              <a:t>AUDIOQUEST</a:t>
            </a:r>
            <a:endParaRPr lang="cs-CZ" b="1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Novinka v sortimentu </a:t>
            </a:r>
            <a:r>
              <a:rPr lang="cs-CZ" dirty="0" err="1"/>
              <a:t>Audioquest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 advTm="6605">
        <p:circle/>
      </p:transition>
    </mc:Choice>
    <mc:Fallback xmlns="">
      <p:transition advTm="6605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AKTIVNÍ HDMI KABELY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522413" y="1904999"/>
            <a:ext cx="9468543" cy="4114801"/>
          </a:xfrm>
        </p:spPr>
        <p:txBody>
          <a:bodyPr rtlCol="0"/>
          <a:lstStyle/>
          <a:p>
            <a:pPr rtl="0"/>
            <a:r>
              <a:rPr lang="cs-CZ" dirty="0"/>
              <a:t>HDMI 2.0 pro 4K / 18 </a:t>
            </a:r>
            <a:r>
              <a:rPr lang="cs-CZ" dirty="0" err="1"/>
              <a:t>Gbps</a:t>
            </a:r>
            <a:r>
              <a:rPr lang="cs-CZ" dirty="0"/>
              <a:t> .</a:t>
            </a:r>
          </a:p>
          <a:p>
            <a:pPr rtl="0"/>
            <a:r>
              <a:rPr lang="cs-CZ" dirty="0"/>
              <a:t>Vysoký výkon, maximální spolehlivost, přenos 4K na dlouhé vzdálenosti.</a:t>
            </a:r>
          </a:p>
          <a:p>
            <a:pPr rtl="0"/>
            <a:r>
              <a:rPr lang="cs-CZ" dirty="0"/>
              <a:t>Kvalita obrazu i zvuku stejná jako u pasivních HDMI kabelů.</a:t>
            </a:r>
          </a:p>
          <a:p>
            <a:pPr rtl="0"/>
            <a:r>
              <a:rPr lang="cs-CZ" dirty="0"/>
              <a:t>Jedinečná technologie aktivní </a:t>
            </a:r>
            <a:r>
              <a:rPr lang="cs-CZ" dirty="0" err="1"/>
              <a:t>ekvalizace</a:t>
            </a:r>
            <a:r>
              <a:rPr lang="cs-CZ" dirty="0"/>
              <a:t>.</a:t>
            </a:r>
          </a:p>
          <a:p>
            <a:pPr rtl="0"/>
            <a:r>
              <a:rPr lang="cs-CZ" dirty="0"/>
              <a:t>V případě optického aktivního kabelu přenos až do vzdálenosti 30m.</a:t>
            </a:r>
          </a:p>
          <a:p>
            <a:pPr rtl="0"/>
            <a:r>
              <a:rPr lang="cs-CZ" dirty="0"/>
              <a:t>Bez nutnosti dodatečného externího napájení.</a:t>
            </a:r>
          </a:p>
          <a:p>
            <a:pPr rtl="0"/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B092EB2-2CCC-4E67-9471-C15C79AC5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413" y="5324900"/>
            <a:ext cx="908685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158">
        <p:blinds dir="vert"/>
      </p:transition>
    </mc:Choice>
    <mc:Fallback xmlns="">
      <p:transition spd="slow" advTm="14158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193E993-50B2-4E37-AA8C-07F58675B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806" y="260648"/>
            <a:ext cx="7491022" cy="633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5365">
        <p15:prstTrans prst="peelOff"/>
      </p:transition>
    </mc:Choice>
    <mc:Fallback xmlns="">
      <p:transition spd="slow" advTm="65365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0">
              <a:schemeClr val="bg1">
                <a:alpha val="0"/>
                <a:lumMod val="61000"/>
              </a:schemeClr>
            </a:gs>
            <a:gs pos="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DA827E5-F668-4CDA-83E3-EE9352303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860" y="936395"/>
            <a:ext cx="9581890" cy="5453782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69876" y="332656"/>
            <a:ext cx="9437874" cy="609601"/>
          </a:xfrm>
        </p:spPr>
        <p:txBody>
          <a:bodyPr rtlCol="0">
            <a:normAutofit/>
          </a:bodyPr>
          <a:lstStyle/>
          <a:p>
            <a:pPr rtl="0"/>
            <a:r>
              <a:rPr lang="cs-CZ" sz="2800" b="1" dirty="0"/>
              <a:t>EU ceny aktivních HDMI kabelů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6C4DBAA-8C7F-42D6-BC4F-B034650C1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934" y="1244948"/>
            <a:ext cx="4067175" cy="12668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D129794-D9A7-4FE2-8435-133E47C66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4142" y="2996952"/>
            <a:ext cx="530196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7039">
        <p15:prstTrans prst="pageCurlDouble"/>
      </p:transition>
    </mc:Choice>
    <mc:Fallback xmlns="">
      <p:transition spd="slow" advTm="1703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2"/>
            </a:gs>
            <a:gs pos="0">
              <a:schemeClr val="bg1">
                <a:alpha val="0"/>
                <a:lumMod val="61000"/>
              </a:schemeClr>
            </a:gs>
            <a:gs pos="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58CAAF7A-8135-4715-9DC5-7B009E806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591" y="381000"/>
            <a:ext cx="9145821" cy="4463081"/>
          </a:xfrm>
          <a:prstGeom prst="rect">
            <a:avLst/>
          </a:prstGeom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80D2961F-6F4F-4C26-804C-685B7F284C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520591" y="4932363"/>
            <a:ext cx="4573821" cy="1683045"/>
          </a:xfrm>
          <a:prstGeom prst="rect">
            <a:avLst/>
          </a:prstGeom>
        </p:spPr>
      </p:pic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C18F45FF-AE15-47C2-A012-8536F9FEED8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6249862" y="4932363"/>
            <a:ext cx="44165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84">
        <p14:reveal/>
      </p:transition>
    </mc:Choice>
    <mc:Fallback xmlns="">
      <p:transition spd="slow" advTm="90284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6B32DE9-3D6D-4F2A-8873-D7F66C041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062" y="57150"/>
            <a:ext cx="86487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22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6531">
        <p15:prstTrans prst="fallOver"/>
      </p:transition>
    </mc:Choice>
    <mc:Fallback xmlns="">
      <p:transition spd="slow" advTm="16531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1804" y="678378"/>
            <a:ext cx="4104456" cy="1454478"/>
          </a:xfrm>
        </p:spPr>
        <p:txBody>
          <a:bodyPr rtlCol="0"/>
          <a:lstStyle/>
          <a:p>
            <a:pPr rtl="0"/>
            <a:r>
              <a:rPr lang="cs-CZ" sz="4000" b="1" dirty="0">
                <a:solidFill>
                  <a:schemeClr val="accent1"/>
                </a:solidFill>
              </a:rPr>
              <a:t>KLEPE HDMI 2.1 NA DVEŘE?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51413" y="762000"/>
            <a:ext cx="6400800" cy="5334000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cs-CZ" sz="1800" dirty="0"/>
              <a:t>V současné době není k dispozici žádný obsah, který by využíval plnou šířku pásma rozhraní HDMI 2.0. Disky 4k a stream používají přibližně 12 GB za sekundu. Pokud však používáte UHD přehrávač, který uměle provádí </a:t>
            </a:r>
            <a:r>
              <a:rPr lang="cs-CZ" sz="1800" dirty="0" err="1"/>
              <a:t>upscaling</a:t>
            </a:r>
            <a:r>
              <a:rPr lang="cs-CZ" sz="1800" dirty="0"/>
              <a:t> signálu na rozlišení 4k, 60 snímků za sekundu, s barevnou hloubkou 4: 4: 4 / 10 bitů, přesahuje tok 18 GB (nutných je asi 22 GB). Neexistuje ovšem žádný originální obsah, dosud nebyl takový záznam vytvořen. Proto není nutné žádné zařízení s takovým to výstupem (některé přehrávače Samsung UHD tak vcelku zbytečně technicky nepotvrzují aktuální standard HDMI).</a:t>
            </a:r>
          </a:p>
          <a:p>
            <a:pPr algn="just"/>
            <a:r>
              <a:rPr lang="cs-CZ" sz="1800" dirty="0"/>
              <a:t>Stručně řečeno, ačkoli některá zařízení přesahují 18 GB, plnou šířku pásma 48 GB nevyžaduje žádný současný ani plánovaný systém doručování obsahu. </a:t>
            </a:r>
          </a:p>
          <a:p>
            <a:pPr algn="just"/>
            <a:r>
              <a:rPr lang="cs-CZ" sz="1800" dirty="0"/>
              <a:t>V tuto chvíli není možné otestovat kabel kompatibilní s rozhraním HDMI 2.1, protože zatím neexistuje testovací protokol. Mnoho současných kabelů kratších délek může již nyní datový tok akceptovat, avšak  situace u delších kabelů zůstává velmi nejasná.</a:t>
            </a:r>
          </a:p>
          <a:p>
            <a:pPr algn="just"/>
            <a:r>
              <a:rPr lang="cs-CZ" sz="1800" b="1" dirty="0"/>
              <a:t>Aktuálně neexistuje žádný dostupný nebo plánovaný obsah, který vyžaduje šířku pásma rozhraní HDMI 2.1.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9756" y="2022230"/>
            <a:ext cx="4761657" cy="3711026"/>
          </a:xfrm>
        </p:spPr>
        <p:txBody>
          <a:bodyPr rtlCol="0">
            <a:norm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Stojí za to si přečíst:</a:t>
            </a:r>
          </a:p>
          <a:p>
            <a:r>
              <a:rPr lang="cs-CZ" dirty="0">
                <a:hlinkClick r:id="rId3"/>
              </a:rPr>
              <a:t>http://www.acousticfrontiers.com/uhd-101-v2/</a:t>
            </a:r>
            <a:endParaRPr lang="cs-CZ" dirty="0"/>
          </a:p>
          <a:p>
            <a:endParaRPr lang="cs-CZ" dirty="0"/>
          </a:p>
          <a:p>
            <a:r>
              <a:rPr lang="cs-CZ" dirty="0"/>
              <a:t>Specifikace HDMI 2.1:</a:t>
            </a:r>
          </a:p>
          <a:p>
            <a:r>
              <a:rPr lang="cs-CZ" u="sng" dirty="0">
                <a:hlinkClick r:id="rId4"/>
              </a:rPr>
              <a:t>http://www.hdmi.org/manufacturer/hdmi_2_1</a:t>
            </a:r>
            <a:r>
              <a:rPr lang="cs-CZ" dirty="0">
                <a:hlinkClick r:id="rId4"/>
              </a:rPr>
              <a:t>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5137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4627">
        <p15:prstTrans prst="prestige"/>
      </p:transition>
    </mc:Choice>
    <mc:Fallback xmlns="">
      <p:transition spd="slow" advTm="54627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4390736" cy="1524000"/>
          </a:xfrm>
        </p:spPr>
        <p:txBody>
          <a:bodyPr rtlCol="0">
            <a:normAutofit fontScale="90000"/>
          </a:bodyPr>
          <a:lstStyle/>
          <a:p>
            <a:pPr rtl="0"/>
            <a:r>
              <a:rPr lang="cs-CZ" b="1" dirty="0">
                <a:solidFill>
                  <a:schemeClr val="accent1"/>
                </a:solidFill>
              </a:rPr>
              <a:t>Distributor značky </a:t>
            </a:r>
            <a:r>
              <a:rPr lang="cs-CZ" b="1" dirty="0" err="1">
                <a:solidFill>
                  <a:schemeClr val="accent1"/>
                </a:solidFill>
              </a:rPr>
              <a:t>AudioQuest</a:t>
            </a:r>
            <a:r>
              <a:rPr lang="cs-CZ" b="1" dirty="0">
                <a:solidFill>
                  <a:schemeClr val="accent1"/>
                </a:solidFill>
              </a:rPr>
              <a:t> v ČR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3140968"/>
            <a:ext cx="3581399" cy="2878832"/>
          </a:xfrm>
        </p:spPr>
        <p:txBody>
          <a:bodyPr rtlCol="0"/>
          <a:lstStyle/>
          <a:p>
            <a:pPr rtl="0"/>
            <a:r>
              <a:rPr lang="cs-CZ" dirty="0" err="1">
                <a:solidFill>
                  <a:schemeClr val="accent1"/>
                </a:solidFill>
              </a:rPr>
              <a:t>Acoustique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Quality</a:t>
            </a:r>
            <a:endParaRPr lang="cs-CZ" dirty="0">
              <a:solidFill>
                <a:schemeClr val="accent1"/>
              </a:solidFill>
            </a:endParaRPr>
          </a:p>
          <a:p>
            <a:pPr rtl="0"/>
            <a:r>
              <a:rPr lang="cs-CZ" dirty="0">
                <a:solidFill>
                  <a:schemeClr val="accent1"/>
                </a:solidFill>
              </a:rPr>
              <a:t>AQ, s.r.o.</a:t>
            </a:r>
          </a:p>
          <a:p>
            <a:pPr rtl="0"/>
            <a:r>
              <a:rPr lang="cs-CZ" dirty="0">
                <a:solidFill>
                  <a:schemeClr val="accent1"/>
                </a:solidFill>
              </a:rPr>
              <a:t>Severní 452</a:t>
            </a:r>
          </a:p>
          <a:p>
            <a:pPr rtl="0"/>
            <a:r>
              <a:rPr lang="cs-CZ" dirty="0">
                <a:solidFill>
                  <a:schemeClr val="accent1"/>
                </a:solidFill>
              </a:rPr>
              <a:t>784 01 Červenka</a:t>
            </a:r>
          </a:p>
          <a:p>
            <a:pPr rtl="0"/>
            <a:r>
              <a:rPr lang="cs-CZ" dirty="0">
                <a:hlinkClick r:id="rId3"/>
              </a:rPr>
              <a:t>www.aq.cz</a:t>
            </a:r>
            <a:endParaRPr lang="cs-CZ" dirty="0"/>
          </a:p>
          <a:p>
            <a:r>
              <a:rPr lang="de-DE" dirty="0">
                <a:hlinkClick r:id="rId4"/>
              </a:rPr>
              <a:t>aq@aq.cz</a:t>
            </a:r>
            <a:endParaRPr lang="cs-CZ" dirty="0"/>
          </a:p>
          <a:p>
            <a:r>
              <a:rPr lang="cs-CZ" dirty="0">
                <a:solidFill>
                  <a:schemeClr val="accent1"/>
                </a:solidFill>
              </a:rPr>
              <a:t>T</a:t>
            </a:r>
            <a:r>
              <a:rPr lang="de-DE" dirty="0" err="1">
                <a:solidFill>
                  <a:schemeClr val="accent1"/>
                </a:solidFill>
              </a:rPr>
              <a:t>el</a:t>
            </a:r>
            <a:r>
              <a:rPr lang="cs-CZ" dirty="0" err="1">
                <a:solidFill>
                  <a:schemeClr val="accent1"/>
                </a:solidFill>
              </a:rPr>
              <a:t>efon</a:t>
            </a:r>
            <a:r>
              <a:rPr lang="cs-CZ" dirty="0">
                <a:solidFill>
                  <a:schemeClr val="accent1"/>
                </a:solidFill>
              </a:rPr>
              <a:t>:</a:t>
            </a:r>
            <a:r>
              <a:rPr lang="de-DE" dirty="0">
                <a:solidFill>
                  <a:schemeClr val="accent1"/>
                </a:solidFill>
              </a:rPr>
              <a:t> +420 585 342 232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F389C7C-0FF8-4C42-9D7B-303E3D25D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427" y="404664"/>
            <a:ext cx="10223562" cy="120702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7E711D6-E8B0-47BD-A0FD-568D13AD2D32}"/>
              </a:ext>
            </a:extLst>
          </p:cNvPr>
          <p:cNvSpPr txBox="1"/>
          <p:nvPr/>
        </p:nvSpPr>
        <p:spPr>
          <a:xfrm>
            <a:off x="5455949" y="2996952"/>
            <a:ext cx="5544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6000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110850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7364">
        <p14:vortex dir="r"/>
      </p:transition>
    </mc:Choice>
    <mc:Fallback xmlns="">
      <p:transition spd="slow" advTm="7364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ální modrý tunel 16: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876_TF02895261_TF02895261.potx" id="{A5AA115C-C41B-407F-A53E-066073EF1572}" vid="{BE14AF58-2E99-4824-AE99-F806D3A9806C}"/>
    </a:ext>
  </a:extLst>
</a:theme>
</file>

<file path=ppt/theme/theme2.xml><?xml version="1.0" encoding="utf-8"?>
<a:theme xmlns:a="http://schemas.openxmlformats.org/drawingml/2006/main" name="Motiv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E41224-0370-4595-877C-23316CD80004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4873beb7-5857-4685-be1f-d57550cc96cc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Firemní modrá prezentace s digitálním tunelem (širokoúhlá)</Template>
  <TotalTime>0</TotalTime>
  <Words>346</Words>
  <Application>Microsoft Office PowerPoint</Application>
  <PresentationFormat>Vlastní</PresentationFormat>
  <Paragraphs>39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Corbel</vt:lpstr>
      <vt:lpstr>Digitální modrý tunel 16:9</vt:lpstr>
      <vt:lpstr>AKTIVNÍ HDMI KABELY AUDIOQUEST</vt:lpstr>
      <vt:lpstr>AKTIVNÍ HDMI KABELY</vt:lpstr>
      <vt:lpstr>Prezentace aplikace PowerPoint</vt:lpstr>
      <vt:lpstr>Prezentace aplikace PowerPoint</vt:lpstr>
      <vt:lpstr>Prezentace aplikace PowerPoint</vt:lpstr>
      <vt:lpstr>Prezentace aplikace PowerPoint</vt:lpstr>
      <vt:lpstr>KLEPE HDMI 2.1 NA DVEŘE?</vt:lpstr>
      <vt:lpstr>Distributor značky AudioQuest v ČR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2017-11-24T15:54:59Z</dcterms:created>
  <dcterms:modified xsi:type="dcterms:W3CDTF">2017-11-24T19:17:42Z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